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4v" ContentType="video/unknown"/>
  <Default Extension="png" ContentType="image/png"/>
  <Default Extension="rels" ContentType="application/vnd.openxmlformats-package.relationships+xml"/>
  <Default Extension="tif" ContentType="image/ti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62"/>
  </p:notesMasterIdLst>
  <p:sldIdLst>
    <p:sldId id="256" r:id="rId2"/>
    <p:sldId id="329" r:id="rId3"/>
    <p:sldId id="302" r:id="rId4"/>
    <p:sldId id="278" r:id="rId5"/>
    <p:sldId id="257" r:id="rId6"/>
    <p:sldId id="258" r:id="rId7"/>
    <p:sldId id="260" r:id="rId8"/>
    <p:sldId id="261" r:id="rId9"/>
    <p:sldId id="262" r:id="rId10"/>
    <p:sldId id="263" r:id="rId11"/>
    <p:sldId id="264" r:id="rId12"/>
    <p:sldId id="265" r:id="rId13"/>
    <p:sldId id="268" r:id="rId14"/>
    <p:sldId id="269" r:id="rId15"/>
    <p:sldId id="270" r:id="rId16"/>
    <p:sldId id="271" r:id="rId17"/>
    <p:sldId id="330" r:id="rId18"/>
    <p:sldId id="284" r:id="rId19"/>
    <p:sldId id="282" r:id="rId20"/>
    <p:sldId id="287" r:id="rId21"/>
    <p:sldId id="305" r:id="rId22"/>
    <p:sldId id="259" r:id="rId23"/>
    <p:sldId id="290" r:id="rId24"/>
    <p:sldId id="291" r:id="rId25"/>
    <p:sldId id="293" r:id="rId26"/>
    <p:sldId id="295" r:id="rId27"/>
    <p:sldId id="296" r:id="rId28"/>
    <p:sldId id="289" r:id="rId29"/>
    <p:sldId id="303" r:id="rId30"/>
    <p:sldId id="325" r:id="rId31"/>
    <p:sldId id="306" r:id="rId32"/>
    <p:sldId id="326" r:id="rId33"/>
    <p:sldId id="301" r:id="rId34"/>
    <p:sldId id="300" r:id="rId35"/>
    <p:sldId id="323" r:id="rId36"/>
    <p:sldId id="280" r:id="rId37"/>
    <p:sldId id="309" r:id="rId38"/>
    <p:sldId id="310" r:id="rId39"/>
    <p:sldId id="281" r:id="rId40"/>
    <p:sldId id="311" r:id="rId41"/>
    <p:sldId id="312" r:id="rId42"/>
    <p:sldId id="285" r:id="rId43"/>
    <p:sldId id="313" r:id="rId44"/>
    <p:sldId id="288" r:id="rId45"/>
    <p:sldId id="314" r:id="rId46"/>
    <p:sldId id="315" r:id="rId47"/>
    <p:sldId id="316" r:id="rId48"/>
    <p:sldId id="292" r:id="rId49"/>
    <p:sldId id="317" r:id="rId50"/>
    <p:sldId id="318" r:id="rId51"/>
    <p:sldId id="294" r:id="rId52"/>
    <p:sldId id="319" r:id="rId53"/>
    <p:sldId id="320" r:id="rId54"/>
    <p:sldId id="321" r:id="rId55"/>
    <p:sldId id="322" r:id="rId56"/>
    <p:sldId id="299" r:id="rId57"/>
    <p:sldId id="298" r:id="rId58"/>
    <p:sldId id="297" r:id="rId59"/>
    <p:sldId id="327" r:id="rId60"/>
    <p:sldId id="32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8308"/>
    <a:srgbClr val="1B6116"/>
    <a:srgbClr val="3688DA"/>
    <a:srgbClr val="2577C9"/>
    <a:srgbClr val="F04040"/>
    <a:srgbClr val="0000FF"/>
    <a:srgbClr val="FF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342"/>
  </p:normalViewPr>
  <p:slideViewPr>
    <p:cSldViewPr snapToGrid="0">
      <p:cViewPr varScale="1">
        <p:scale>
          <a:sx n="133" d="100"/>
          <a:sy n="133" d="100"/>
        </p:scale>
        <p:origin x="24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478D8-2EFE-453F-A1BA-126557C6DE3A}" type="datetimeFigureOut">
              <a:rPr lang="en-US" smtClean="0"/>
              <a:t>8/16/22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A8CC7-AEC9-4E40-B266-76AB8170DAA6}" type="slidenum">
              <a:rPr lang="en-US" smtClean="0"/>
              <a:t>‹#›</a:t>
            </a:fld>
            <a:endParaRPr lang="en-US"/>
          </a:p>
        </p:txBody>
      </p:sp>
    </p:spTree>
    <p:extLst>
      <p:ext uri="{BB962C8B-B14F-4D97-AF65-F5344CB8AC3E}">
        <p14:creationId xmlns:p14="http://schemas.microsoft.com/office/powerpoint/2010/main" val="798820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python text files that contain the Arrhenius parameters.</a:t>
            </a:r>
            <a:br>
              <a:rPr lang="en-US" dirty="0"/>
            </a:br>
            <a:r>
              <a:rPr lang="en-US" dirty="0"/>
              <a:t>Tolerance: one of the input settings. The tolerance parameters determine which reactions and species are significant ones. RMG finds the characteristic rate at any point in time. Every species with net flux above the certain percentage above the characteristic rate is moved to the core species. Smaller tolerance -&gt; bigger model, bigger tolerance -&gt; smaller model</a:t>
            </a:r>
          </a:p>
          <a:p>
            <a:r>
              <a:rPr lang="en-US" dirty="0"/>
              <a:t>Termination: reaction time, conversion, ..</a:t>
            </a:r>
          </a:p>
          <a:p>
            <a:endParaRPr lang="en-US" dirty="0"/>
          </a:p>
          <a:p>
            <a:endParaRPr lang="en-US" dirty="0"/>
          </a:p>
        </p:txBody>
      </p:sp>
      <p:sp>
        <p:nvSpPr>
          <p:cNvPr id="4" name="Slide Number Placeholder 3"/>
          <p:cNvSpPr>
            <a:spLocks noGrp="1"/>
          </p:cNvSpPr>
          <p:nvPr>
            <p:ph type="sldNum" sz="quarter" idx="5"/>
          </p:nvPr>
        </p:nvSpPr>
        <p:spPr/>
        <p:txBody>
          <a:bodyPr/>
          <a:lstStyle/>
          <a:p>
            <a:fld id="{CD3A8CC7-AEC9-4E40-B266-76AB8170DAA6}" type="slidenum">
              <a:rPr lang="en-US" smtClean="0"/>
              <a:t>7</a:t>
            </a:fld>
            <a:endParaRPr lang="en-US"/>
          </a:p>
        </p:txBody>
      </p:sp>
    </p:spTree>
    <p:extLst>
      <p:ext uri="{BB962C8B-B14F-4D97-AF65-F5344CB8AC3E}">
        <p14:creationId xmlns:p14="http://schemas.microsoft.com/office/powerpoint/2010/main" val="2381956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kinetic estimation, RMG categorizes reactions into many different reaction families.</a:t>
            </a:r>
          </a:p>
          <a:p>
            <a:endParaRPr lang="en-US" dirty="0"/>
          </a:p>
        </p:txBody>
      </p:sp>
      <p:sp>
        <p:nvSpPr>
          <p:cNvPr id="4" name="Slide Number Placeholder 3"/>
          <p:cNvSpPr>
            <a:spLocks noGrp="1"/>
          </p:cNvSpPr>
          <p:nvPr>
            <p:ph type="sldNum" sz="quarter" idx="10"/>
          </p:nvPr>
        </p:nvSpPr>
        <p:spPr/>
        <p:txBody>
          <a:bodyPr/>
          <a:lstStyle/>
          <a:p>
            <a:fld id="{405FEBEE-2919-43FB-88DE-C65FFC8BEB5F}" type="slidenum">
              <a:rPr lang="en-US" smtClean="0"/>
              <a:t>16</a:t>
            </a:fld>
            <a:endParaRPr lang="en-US"/>
          </a:p>
        </p:txBody>
      </p:sp>
    </p:spTree>
    <p:extLst>
      <p:ext uri="{BB962C8B-B14F-4D97-AF65-F5344CB8AC3E}">
        <p14:creationId xmlns:p14="http://schemas.microsoft.com/office/powerpoint/2010/main" val="392498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t>
            </a:r>
            <a:r>
              <a:rPr lang="en-US" dirty="0" err="1"/>
              <a:t>R_Addition_MultipleBond</a:t>
            </a:r>
            <a:r>
              <a:rPr lang="en-US" dirty="0"/>
              <a:t> reaction family to see how the rate is estimated within the reaction family. </a:t>
            </a:r>
          </a:p>
          <a:p>
            <a:r>
              <a:rPr lang="en-US" dirty="0"/>
              <a:t>RMG defines a tree structure with nodes representing the reactant in the reaction template.</a:t>
            </a:r>
          </a:p>
          <a:p>
            <a:r>
              <a:rPr lang="en-US" dirty="0"/>
              <a:t>For example, it has a tree for R=R reactant first. And as you descend down the tree, the structure of the reactant becomes more defied. E.g. which atoms, bond types, … For example, under C=R, it defines other R, and you can go further down the tree until you reach the very specific node for the reactant. </a:t>
            </a:r>
          </a:p>
          <a:p>
            <a:r>
              <a:rPr lang="en-US" dirty="0"/>
              <a:t>Then it has a second tree for the second reactant. </a:t>
            </a:r>
          </a:p>
          <a:p>
            <a:r>
              <a:rPr lang="en-US" dirty="0"/>
              <a:t>If we want to estimate the rate for this particular reaction, it will combine the two nodes in the tree. For more details on how the rate is estimated using the tree, you could watch the “Parameter Estimation” video from our last year’s virtual workshop.</a:t>
            </a:r>
          </a:p>
        </p:txBody>
      </p:sp>
      <p:sp>
        <p:nvSpPr>
          <p:cNvPr id="4" name="Slide Number Placeholder 3"/>
          <p:cNvSpPr>
            <a:spLocks noGrp="1"/>
          </p:cNvSpPr>
          <p:nvPr>
            <p:ph type="sldNum" sz="quarter" idx="10"/>
          </p:nvPr>
        </p:nvSpPr>
        <p:spPr/>
        <p:txBody>
          <a:bodyPr/>
          <a:lstStyle/>
          <a:p>
            <a:fld id="{405FEBEE-2919-43FB-88DE-C65FFC8BEB5F}" type="slidenum">
              <a:rPr lang="en-US" smtClean="0"/>
              <a:t>17</a:t>
            </a:fld>
            <a:endParaRPr lang="en-US"/>
          </a:p>
        </p:txBody>
      </p:sp>
    </p:spTree>
    <p:extLst>
      <p:ext uri="{BB962C8B-B14F-4D97-AF65-F5344CB8AC3E}">
        <p14:creationId xmlns:p14="http://schemas.microsoft.com/office/powerpoint/2010/main" val="1305881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these basics in mind, we </a:t>
            </a:r>
          </a:p>
        </p:txBody>
      </p:sp>
      <p:sp>
        <p:nvSpPr>
          <p:cNvPr id="4" name="Slide Number Placeholder 3"/>
          <p:cNvSpPr>
            <a:spLocks noGrp="1"/>
          </p:cNvSpPr>
          <p:nvPr>
            <p:ph type="sldNum" sz="quarter" idx="5"/>
          </p:nvPr>
        </p:nvSpPr>
        <p:spPr/>
        <p:txBody>
          <a:bodyPr/>
          <a:lstStyle/>
          <a:p>
            <a:fld id="{CD3A8CC7-AEC9-4E40-B266-76AB8170DAA6}" type="slidenum">
              <a:rPr lang="en-US" smtClean="0"/>
              <a:t>19</a:t>
            </a:fld>
            <a:endParaRPr lang="en-US"/>
          </a:p>
        </p:txBody>
      </p:sp>
    </p:spTree>
    <p:extLst>
      <p:ext uri="{BB962C8B-B14F-4D97-AF65-F5344CB8AC3E}">
        <p14:creationId xmlns:p14="http://schemas.microsoft.com/office/powerpoint/2010/main" val="1968392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terminnationRateRatio</a:t>
            </a:r>
            <a:r>
              <a:rPr lang="en-US" dirty="0"/>
              <a:t> is much more robust than the other two</a:t>
            </a:r>
          </a:p>
        </p:txBody>
      </p:sp>
      <p:sp>
        <p:nvSpPr>
          <p:cNvPr id="4" name="Slide Number Placeholder 3"/>
          <p:cNvSpPr>
            <a:spLocks noGrp="1"/>
          </p:cNvSpPr>
          <p:nvPr>
            <p:ph type="sldNum" sz="quarter" idx="5"/>
          </p:nvPr>
        </p:nvSpPr>
        <p:spPr/>
        <p:txBody>
          <a:bodyPr/>
          <a:lstStyle/>
          <a:p>
            <a:fld id="{CD3A8CC7-AEC9-4E40-B266-76AB8170DAA6}" type="slidenum">
              <a:rPr lang="en-US" smtClean="0"/>
              <a:t>26</a:t>
            </a:fld>
            <a:endParaRPr lang="en-US"/>
          </a:p>
        </p:txBody>
      </p:sp>
    </p:spTree>
    <p:extLst>
      <p:ext uri="{BB962C8B-B14F-4D97-AF65-F5344CB8AC3E}">
        <p14:creationId xmlns:p14="http://schemas.microsoft.com/office/powerpoint/2010/main" val="4203317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A8CC7-AEC9-4E40-B266-76AB8170DAA6}" type="slidenum">
              <a:rPr lang="en-US" smtClean="0"/>
              <a:t>28</a:t>
            </a:fld>
            <a:endParaRPr lang="en-US"/>
          </a:p>
        </p:txBody>
      </p:sp>
    </p:spTree>
    <p:extLst>
      <p:ext uri="{BB962C8B-B14F-4D97-AF65-F5344CB8AC3E}">
        <p14:creationId xmlns:p14="http://schemas.microsoft.com/office/powerpoint/2010/main" val="349734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A8CC7-AEC9-4E40-B266-76AB8170DAA6}" type="slidenum">
              <a:rPr lang="en-US" smtClean="0"/>
              <a:t>32</a:t>
            </a:fld>
            <a:endParaRPr lang="en-US"/>
          </a:p>
        </p:txBody>
      </p:sp>
    </p:spTree>
    <p:extLst>
      <p:ext uri="{BB962C8B-B14F-4D97-AF65-F5344CB8AC3E}">
        <p14:creationId xmlns:p14="http://schemas.microsoft.com/office/powerpoint/2010/main" val="536001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A8CC7-AEC9-4E40-B266-76AB8170DAA6}" type="slidenum">
              <a:rPr lang="en-US" smtClean="0"/>
              <a:t>59</a:t>
            </a:fld>
            <a:endParaRPr lang="en-US"/>
          </a:p>
        </p:txBody>
      </p:sp>
    </p:spTree>
    <p:extLst>
      <p:ext uri="{BB962C8B-B14F-4D97-AF65-F5344CB8AC3E}">
        <p14:creationId xmlns:p14="http://schemas.microsoft.com/office/powerpoint/2010/main" val="1042963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visualize RMG simulation with a simple ethanol oxidation example.</a:t>
            </a:r>
          </a:p>
          <a:p>
            <a:r>
              <a:rPr lang="en-US" dirty="0"/>
              <a:t>RMG defines Core and Edge species. Core species are the species whose flux is above the certain tolerance that the user sets.</a:t>
            </a:r>
          </a:p>
          <a:p>
            <a:r>
              <a:rPr lang="en-US" dirty="0"/>
              <a:t>First, we start with initial reactants, and RMG will place all the initial species inside the Core. Air is set to inert.</a:t>
            </a:r>
          </a:p>
        </p:txBody>
      </p:sp>
      <p:sp>
        <p:nvSpPr>
          <p:cNvPr id="4" name="Slide Number Placeholder 3"/>
          <p:cNvSpPr>
            <a:spLocks noGrp="1"/>
          </p:cNvSpPr>
          <p:nvPr>
            <p:ph type="sldNum" sz="quarter" idx="5"/>
          </p:nvPr>
        </p:nvSpPr>
        <p:spPr/>
        <p:txBody>
          <a:bodyPr/>
          <a:lstStyle/>
          <a:p>
            <a:fld id="{CD3A8CC7-AEC9-4E40-B266-76AB8170DAA6}" type="slidenum">
              <a:rPr lang="en-US" smtClean="0"/>
              <a:t>8</a:t>
            </a:fld>
            <a:endParaRPr lang="en-US"/>
          </a:p>
        </p:txBody>
      </p:sp>
    </p:spTree>
    <p:extLst>
      <p:ext uri="{BB962C8B-B14F-4D97-AF65-F5344CB8AC3E}">
        <p14:creationId xmlns:p14="http://schemas.microsoft.com/office/powerpoint/2010/main" val="77527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it generates all possible reactions using the core species, whether unimolecular and bimolecular. This rates are estimated either using the kinetic parameters in the RMG libraries or using heuristics, which I will talk about later. The new compounds are placed into the Edge.</a:t>
            </a:r>
          </a:p>
        </p:txBody>
      </p:sp>
      <p:sp>
        <p:nvSpPr>
          <p:cNvPr id="4" name="Slide Number Placeholder 3"/>
          <p:cNvSpPr>
            <a:spLocks noGrp="1"/>
          </p:cNvSpPr>
          <p:nvPr>
            <p:ph type="sldNum" sz="quarter" idx="5"/>
          </p:nvPr>
        </p:nvSpPr>
        <p:spPr/>
        <p:txBody>
          <a:bodyPr/>
          <a:lstStyle/>
          <a:p>
            <a:fld id="{CD3A8CC7-AEC9-4E40-B266-76AB8170DAA6}" type="slidenum">
              <a:rPr lang="en-US" smtClean="0"/>
              <a:t>9</a:t>
            </a:fld>
            <a:endParaRPr lang="en-US"/>
          </a:p>
        </p:txBody>
      </p:sp>
    </p:spTree>
    <p:extLst>
      <p:ext uri="{BB962C8B-B14F-4D97-AF65-F5344CB8AC3E}">
        <p14:creationId xmlns:p14="http://schemas.microsoft.com/office/powerpoint/2010/main" val="935296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RMG tries to find which one of these Edge species has flux above the tolerance to be moved to the Core species.</a:t>
            </a:r>
          </a:p>
        </p:txBody>
      </p:sp>
      <p:sp>
        <p:nvSpPr>
          <p:cNvPr id="4" name="Slide Number Placeholder 3"/>
          <p:cNvSpPr>
            <a:spLocks noGrp="1"/>
          </p:cNvSpPr>
          <p:nvPr>
            <p:ph type="sldNum" sz="quarter" idx="5"/>
          </p:nvPr>
        </p:nvSpPr>
        <p:spPr/>
        <p:txBody>
          <a:bodyPr/>
          <a:lstStyle/>
          <a:p>
            <a:fld id="{CD3A8CC7-AEC9-4E40-B266-76AB8170DAA6}" type="slidenum">
              <a:rPr lang="en-US" smtClean="0"/>
              <a:t>10</a:t>
            </a:fld>
            <a:endParaRPr lang="en-US"/>
          </a:p>
        </p:txBody>
      </p:sp>
    </p:spTree>
    <p:extLst>
      <p:ext uri="{BB962C8B-B14F-4D97-AF65-F5344CB8AC3E}">
        <p14:creationId xmlns:p14="http://schemas.microsoft.com/office/powerpoint/2010/main" val="1221334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RMG will repeat this process iteratively until the convergence criteria is reached.</a:t>
            </a:r>
          </a:p>
          <a:p>
            <a:endParaRPr lang="en-US" dirty="0"/>
          </a:p>
        </p:txBody>
      </p:sp>
      <p:sp>
        <p:nvSpPr>
          <p:cNvPr id="4" name="Slide Number Placeholder 3"/>
          <p:cNvSpPr>
            <a:spLocks noGrp="1"/>
          </p:cNvSpPr>
          <p:nvPr>
            <p:ph type="sldNum" sz="quarter" idx="5"/>
          </p:nvPr>
        </p:nvSpPr>
        <p:spPr/>
        <p:txBody>
          <a:bodyPr/>
          <a:lstStyle/>
          <a:p>
            <a:fld id="{CD3A8CC7-AEC9-4E40-B266-76AB8170DAA6}" type="slidenum">
              <a:rPr lang="en-US" smtClean="0"/>
              <a:t>11</a:t>
            </a:fld>
            <a:endParaRPr lang="en-US"/>
          </a:p>
        </p:txBody>
      </p:sp>
    </p:spTree>
    <p:extLst>
      <p:ext uri="{BB962C8B-B14F-4D97-AF65-F5344CB8AC3E}">
        <p14:creationId xmlns:p14="http://schemas.microsoft.com/office/powerpoint/2010/main" val="40583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takes 30 minutes to run on a normal laptop. RMG explored lots of reactions and species. This was a brief overview of how RMG algorithm works.</a:t>
            </a:r>
          </a:p>
        </p:txBody>
      </p:sp>
      <p:sp>
        <p:nvSpPr>
          <p:cNvPr id="4" name="Slide Number Placeholder 3"/>
          <p:cNvSpPr>
            <a:spLocks noGrp="1"/>
          </p:cNvSpPr>
          <p:nvPr>
            <p:ph type="sldNum" sz="quarter" idx="5"/>
          </p:nvPr>
        </p:nvSpPr>
        <p:spPr/>
        <p:txBody>
          <a:bodyPr/>
          <a:lstStyle/>
          <a:p>
            <a:fld id="{CD3A8CC7-AEC9-4E40-B266-76AB8170DAA6}" type="slidenum">
              <a:rPr lang="en-US" smtClean="0"/>
              <a:t>12</a:t>
            </a:fld>
            <a:endParaRPr lang="en-US"/>
          </a:p>
        </p:txBody>
      </p:sp>
    </p:spTree>
    <p:extLst>
      <p:ext uri="{BB962C8B-B14F-4D97-AF65-F5344CB8AC3E}">
        <p14:creationId xmlns:p14="http://schemas.microsoft.com/office/powerpoint/2010/main" val="2301050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think of RMG as a black box, you feed in the experimental data or ab initio calculations as input to the black box and run the simulation at the condition you want. And RMG will output the detailed kinetic mechanisms and simulations.</a:t>
            </a:r>
          </a:p>
        </p:txBody>
      </p:sp>
      <p:sp>
        <p:nvSpPr>
          <p:cNvPr id="4" name="Slide Number Placeholder 3"/>
          <p:cNvSpPr>
            <a:spLocks noGrp="1"/>
          </p:cNvSpPr>
          <p:nvPr>
            <p:ph type="sldNum" sz="quarter" idx="10"/>
          </p:nvPr>
        </p:nvSpPr>
        <p:spPr/>
        <p:txBody>
          <a:bodyPr/>
          <a:lstStyle/>
          <a:p>
            <a:fld id="{405FEBEE-2919-43FB-88DE-C65FFC8BEB5F}" type="slidenum">
              <a:rPr lang="en-US" smtClean="0"/>
              <a:t>13</a:t>
            </a:fld>
            <a:endParaRPr lang="en-US"/>
          </a:p>
        </p:txBody>
      </p:sp>
    </p:spTree>
    <p:extLst>
      <p:ext uri="{BB962C8B-B14F-4D97-AF65-F5344CB8AC3E}">
        <p14:creationId xmlns:p14="http://schemas.microsoft.com/office/powerpoint/2010/main" val="3322483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open the black box to see what’s inside, we first have the database for kinetics and </a:t>
            </a:r>
            <a:r>
              <a:rPr lang="en-US" dirty="0" err="1"/>
              <a:t>thermo</a:t>
            </a:r>
            <a:r>
              <a:rPr lang="en-US" dirty="0"/>
              <a:t>. If the reactions and species generated during the RMG simulation are not available in the database, RMG will estimate their values. For thermos of </a:t>
            </a:r>
            <a:r>
              <a:rPr lang="en-US" dirty="0" err="1"/>
              <a:t>speices</a:t>
            </a:r>
            <a:r>
              <a:rPr lang="en-US" dirty="0"/>
              <a:t>, RMG primarily uses group additivity. We have another thermos estimation method using machine learning, but the machine learning is the preliminary ones so the group additivity is the main method for the thermos estimation.</a:t>
            </a:r>
          </a:p>
          <a:p>
            <a:r>
              <a:rPr lang="en-US" dirty="0"/>
              <a:t>For kinetics, RMG uses a reaction family using tree-based structure, which I will discuss later. RMG then uses these estimated and database values to simulate and determine the core and edge species. </a:t>
            </a:r>
            <a:br>
              <a:rPr lang="en-US" dirty="0"/>
            </a:br>
            <a:r>
              <a:rPr lang="en-US" dirty="0"/>
              <a:t>RMG also has several other features. For example, RMG can run pressure-dependent system as well, which can estimate the pressure-dependent rate coefficient on the fly.</a:t>
            </a:r>
            <a:br>
              <a:rPr lang="en-US" dirty="0"/>
            </a:br>
            <a:r>
              <a:rPr lang="en-US" dirty="0"/>
              <a:t>It also has uncertainty analysis and can estimate solvent effects on thermos and simulate catalysis systems with surface chemistry.</a:t>
            </a:r>
          </a:p>
          <a:p>
            <a:r>
              <a:rPr lang="en-US" dirty="0"/>
              <a:t>And once you have the models, you can check which reactions the model is sensitive to, and then refine the models by re-computing the rates of the sensitive reactions and species with higher level ab initio </a:t>
            </a:r>
            <a:r>
              <a:rPr lang="en-US" dirty="0" err="1"/>
              <a:t>calcualtions</a:t>
            </a:r>
            <a:r>
              <a:rPr lang="en-US" dirty="0"/>
              <a:t>.</a:t>
            </a:r>
          </a:p>
        </p:txBody>
      </p:sp>
      <p:sp>
        <p:nvSpPr>
          <p:cNvPr id="4" name="Slide Number Placeholder 3"/>
          <p:cNvSpPr>
            <a:spLocks noGrp="1"/>
          </p:cNvSpPr>
          <p:nvPr>
            <p:ph type="sldNum" sz="quarter" idx="10"/>
          </p:nvPr>
        </p:nvSpPr>
        <p:spPr/>
        <p:txBody>
          <a:bodyPr/>
          <a:lstStyle/>
          <a:p>
            <a:fld id="{405FEBEE-2919-43FB-88DE-C65FFC8BEB5F}" type="slidenum">
              <a:rPr lang="en-US" smtClean="0"/>
              <a:t>14</a:t>
            </a:fld>
            <a:endParaRPr lang="en-US"/>
          </a:p>
        </p:txBody>
      </p:sp>
    </p:spTree>
    <p:extLst>
      <p:ext uri="{BB962C8B-B14F-4D97-AF65-F5344CB8AC3E}">
        <p14:creationId xmlns:p14="http://schemas.microsoft.com/office/powerpoint/2010/main" val="31658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RMG estimates the thermos. Heat capacity, enthalpy, entropy.</a:t>
            </a:r>
          </a:p>
        </p:txBody>
      </p:sp>
      <p:sp>
        <p:nvSpPr>
          <p:cNvPr id="4" name="Slide Number Placeholder 3"/>
          <p:cNvSpPr>
            <a:spLocks noGrp="1"/>
          </p:cNvSpPr>
          <p:nvPr>
            <p:ph type="sldNum" sz="quarter" idx="10"/>
          </p:nvPr>
        </p:nvSpPr>
        <p:spPr/>
        <p:txBody>
          <a:bodyPr/>
          <a:lstStyle/>
          <a:p>
            <a:fld id="{405FEBEE-2919-43FB-88DE-C65FFC8BEB5F}" type="slidenum">
              <a:rPr lang="en-US" smtClean="0"/>
              <a:t>15</a:t>
            </a:fld>
            <a:endParaRPr lang="en-US"/>
          </a:p>
        </p:txBody>
      </p:sp>
    </p:spTree>
    <p:extLst>
      <p:ext uri="{BB962C8B-B14F-4D97-AF65-F5344CB8AC3E}">
        <p14:creationId xmlns:p14="http://schemas.microsoft.com/office/powerpoint/2010/main" val="17618110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00400" y="1371600"/>
            <a:ext cx="8229600" cy="1828800"/>
          </a:xfrm>
        </p:spPr>
        <p:txBody>
          <a:bodyPr anchor="b">
            <a:normAutofit/>
          </a:bodyPr>
          <a:lstStyle>
            <a:lvl1pPr algn="r">
              <a:defRPr sz="4800">
                <a:solidFill>
                  <a:schemeClr val="tx2"/>
                </a:solidFill>
                <a:latin typeface="+mj-lt"/>
                <a:ea typeface="Source Sans Pro" panose="020B0503030403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200400" y="3383280"/>
            <a:ext cx="8229600" cy="1371600"/>
          </a:xfrm>
        </p:spPr>
        <p:txBody>
          <a:bodyPr anchor="t" anchorCtr="0">
            <a:normAutofit/>
          </a:bodyPr>
          <a:lstStyle>
            <a:lvl1pPr marL="0" indent="0" algn="r">
              <a:spcBef>
                <a:spcPts val="0"/>
              </a:spcBef>
              <a:spcAft>
                <a:spcPts val="600"/>
              </a:spcAft>
              <a:buNone/>
              <a:defRPr sz="2800">
                <a:solidFill>
                  <a:schemeClr val="tx2"/>
                </a:solidFill>
                <a:latin typeface="+mn-lt"/>
                <a:ea typeface="Source Sans Pro Light" panose="020B04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ight Triangle 6"/>
          <p:cNvSpPr/>
          <p:nvPr userDrawn="1"/>
        </p:nvSpPr>
        <p:spPr>
          <a:xfrm>
            <a:off x="0" y="4114800"/>
            <a:ext cx="8229600" cy="2743200"/>
          </a:xfrm>
          <a:prstGeom prst="rtTriangl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userDrawn="1"/>
        </p:nvSpPr>
        <p:spPr>
          <a:xfrm>
            <a:off x="0" y="0"/>
            <a:ext cx="3657600" cy="6858000"/>
          </a:xfrm>
          <a:prstGeom prst="rtTriangl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userDrawn="1"/>
        </p:nvSpPr>
        <p:spPr>
          <a:xfrm flipV="1">
            <a:off x="0" y="0"/>
            <a:ext cx="3657600" cy="5486400"/>
          </a:xfrm>
          <a:prstGeom prst="rtTriangl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159" y="6263640"/>
            <a:ext cx="1637968" cy="365759"/>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320" y="274320"/>
            <a:ext cx="1828800" cy="1024666"/>
          </a:xfrm>
          <a:prstGeom prst="rect">
            <a:avLst/>
          </a:prstGeom>
        </p:spPr>
      </p:pic>
      <p:pic>
        <p:nvPicPr>
          <p:cNvPr id="5" name="Picture 4" descr="Icon&#10;&#10;Description automatically generated">
            <a:extLst>
              <a:ext uri="{FF2B5EF4-FFF2-40B4-BE49-F238E27FC236}">
                <a16:creationId xmlns:a16="http://schemas.microsoft.com/office/drawing/2014/main" id="{7592377E-39EF-11FA-8F76-55CEA22AD5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011419"/>
            <a:ext cx="1313495" cy="1023620"/>
          </a:xfrm>
          <a:prstGeom prst="rect">
            <a:avLst/>
          </a:prstGeom>
        </p:spPr>
      </p:pic>
    </p:spTree>
    <p:extLst>
      <p:ext uri="{BB962C8B-B14F-4D97-AF65-F5344CB8AC3E}">
        <p14:creationId xmlns:p14="http://schemas.microsoft.com/office/powerpoint/2010/main" val="2321933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AA43A-248B-4FAE-B045-531DB8ED72A8}" type="slidenum">
              <a:rPr lang="en-US" smtClean="0"/>
              <a:t>‹#›</a:t>
            </a:fld>
            <a:endParaRPr lang="en-US"/>
          </a:p>
        </p:txBody>
      </p:sp>
      <p:sp>
        <p:nvSpPr>
          <p:cNvPr id="8" name="Rectangle 7">
            <a:extLst>
              <a:ext uri="{FF2B5EF4-FFF2-40B4-BE49-F238E27FC236}">
                <a16:creationId xmlns:a16="http://schemas.microsoft.com/office/drawing/2014/main" id="{6BDA5A6D-ACA5-3A48-96B8-D5AACFD8DA16}"/>
              </a:ext>
            </a:extLst>
          </p:cNvPr>
          <p:cNvSpPr/>
          <p:nvPr/>
        </p:nvSpPr>
        <p:spPr>
          <a:xfrm>
            <a:off x="0" y="429768"/>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7">
            <a:extLst>
              <a:ext uri="{FF2B5EF4-FFF2-40B4-BE49-F238E27FC236}">
                <a16:creationId xmlns:a16="http://schemas.microsoft.com/office/drawing/2014/main" id="{501DD20D-B31A-F44B-B411-5461481D1A66}"/>
              </a:ext>
            </a:extLst>
          </p:cNvPr>
          <p:cNvSpPr>
            <a:spLocks noGrp="1"/>
          </p:cNvSpPr>
          <p:nvPr>
            <p:ph type="body" sz="quarter" idx="13" hasCustomPrompt="1"/>
          </p:nvPr>
        </p:nvSpPr>
        <p:spPr>
          <a:xfrm>
            <a:off x="2103120" y="6263640"/>
            <a:ext cx="5943600" cy="365760"/>
          </a:xfrm>
        </p:spPr>
        <p:txBody>
          <a:bodyPr anchor="b" anchorCtr="0">
            <a:noAutofit/>
          </a:bodyPr>
          <a:lstStyle>
            <a:lvl1pPr marL="0" indent="0">
              <a:spcBef>
                <a:spcPts val="0"/>
              </a:spcBef>
              <a:spcAft>
                <a:spcPts val="0"/>
              </a:spcAft>
              <a:buNone/>
              <a:defRPr sz="1100"/>
            </a:lvl1pPr>
            <a:lvl2pPr marL="457200" indent="0">
              <a:buNone/>
              <a:defRPr/>
            </a:lvl2pPr>
            <a:lvl3pPr marL="914400" indent="0">
              <a:buNone/>
              <a:defRPr/>
            </a:lvl3pPr>
            <a:lvl4pPr marL="1371600" indent="0">
              <a:buNone/>
              <a:defRPr/>
            </a:lvl4pPr>
            <a:lvl5pPr marL="1828800" indent="0">
              <a:buNone/>
              <a:defRPr/>
            </a:lvl5pPr>
          </a:lstStyle>
          <a:p>
            <a:pPr lvl="0"/>
            <a:r>
              <a:rPr lang="en-US" dirty="0"/>
              <a:t>References</a:t>
            </a:r>
          </a:p>
        </p:txBody>
      </p:sp>
      <p:sp>
        <p:nvSpPr>
          <p:cNvPr id="9" name="Rectangle 8">
            <a:extLst>
              <a:ext uri="{FF2B5EF4-FFF2-40B4-BE49-F238E27FC236}">
                <a16:creationId xmlns:a16="http://schemas.microsoft.com/office/drawing/2014/main" id="{6BDA5A6D-ACA5-3A48-96B8-D5AACFD8DA16}"/>
              </a:ext>
            </a:extLst>
          </p:cNvPr>
          <p:cNvSpPr/>
          <p:nvPr/>
        </p:nvSpPr>
        <p:spPr>
          <a:xfrm>
            <a:off x="0" y="429768"/>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737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AA43A-248B-4FAE-B045-531DB8ED72A8}" type="slidenum">
              <a:rPr lang="en-US" smtClean="0"/>
              <a:t>‹#›</a:t>
            </a:fld>
            <a:endParaRPr lang="en-US"/>
          </a:p>
        </p:txBody>
      </p:sp>
      <p:sp>
        <p:nvSpPr>
          <p:cNvPr id="7" name="Text Placeholder 7">
            <a:extLst>
              <a:ext uri="{FF2B5EF4-FFF2-40B4-BE49-F238E27FC236}">
                <a16:creationId xmlns:a16="http://schemas.microsoft.com/office/drawing/2014/main" id="{501DD20D-B31A-F44B-B411-5461481D1A66}"/>
              </a:ext>
            </a:extLst>
          </p:cNvPr>
          <p:cNvSpPr>
            <a:spLocks noGrp="1"/>
          </p:cNvSpPr>
          <p:nvPr>
            <p:ph type="body" sz="quarter" idx="13" hasCustomPrompt="1"/>
          </p:nvPr>
        </p:nvSpPr>
        <p:spPr>
          <a:xfrm>
            <a:off x="2103120" y="6263640"/>
            <a:ext cx="5943600" cy="365760"/>
          </a:xfrm>
        </p:spPr>
        <p:txBody>
          <a:bodyPr anchor="b" anchorCtr="0">
            <a:noAutofit/>
          </a:bodyPr>
          <a:lstStyle>
            <a:lvl1pPr marL="0" indent="0">
              <a:spcBef>
                <a:spcPts val="0"/>
              </a:spcBef>
              <a:spcAft>
                <a:spcPts val="0"/>
              </a:spcAft>
              <a:buNone/>
              <a:defRPr sz="1100"/>
            </a:lvl1pPr>
            <a:lvl2pPr marL="457200" indent="0">
              <a:buNone/>
              <a:defRPr/>
            </a:lvl2pPr>
            <a:lvl3pPr marL="914400" indent="0">
              <a:buNone/>
              <a:defRPr/>
            </a:lvl3pPr>
            <a:lvl4pPr marL="1371600" indent="0">
              <a:buNone/>
              <a:defRPr/>
            </a:lvl4pPr>
            <a:lvl5pPr marL="1828800" indent="0">
              <a:buNone/>
              <a:defRPr/>
            </a:lvl5pPr>
          </a:lstStyle>
          <a:p>
            <a:pPr lvl="0"/>
            <a:r>
              <a:rPr lang="en-US" dirty="0"/>
              <a:t>References</a:t>
            </a:r>
          </a:p>
        </p:txBody>
      </p:sp>
    </p:spTree>
    <p:extLst>
      <p:ext uri="{BB962C8B-B14F-4D97-AF65-F5344CB8AC3E}">
        <p14:creationId xmlns:p14="http://schemas.microsoft.com/office/powerpoint/2010/main" val="1396090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C909A2-29C3-4EC7-BB2B-B95AB1C57F65}" type="datetimeFigureOut">
              <a:rPr lang="en-US" smtClean="0"/>
              <a:t>8/16/22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2707F5-122E-49A6-88EA-1E6B7B4F68E1}" type="slidenum">
              <a:rPr lang="en-US" smtClean="0"/>
              <a:t>‹#›</a:t>
            </a:fld>
            <a:endParaRPr lang="en-US"/>
          </a:p>
        </p:txBody>
      </p:sp>
    </p:spTree>
    <p:extLst>
      <p:ext uri="{BB962C8B-B14F-4D97-AF65-F5344CB8AC3E}">
        <p14:creationId xmlns:p14="http://schemas.microsoft.com/office/powerpoint/2010/main" val="2401315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32C909A2-29C3-4EC7-BB2B-B95AB1C57F65}" type="datetimeFigureOut">
              <a:rPr lang="en-US" smtClean="0"/>
              <a:t>8/16/22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292707F5-122E-49A6-88EA-1E6B7B4F68E1}" type="slidenum">
              <a:rPr lang="en-US" smtClean="0"/>
              <a:t>‹#›</a:t>
            </a:fld>
            <a:endParaRPr lang="en-US"/>
          </a:p>
        </p:txBody>
      </p:sp>
    </p:spTree>
    <p:extLst>
      <p:ext uri="{BB962C8B-B14F-4D97-AF65-F5344CB8AC3E}">
        <p14:creationId xmlns:p14="http://schemas.microsoft.com/office/powerpoint/2010/main" val="2145519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sterDefaul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388181" y="6513367"/>
            <a:ext cx="2844800" cy="365125"/>
          </a:xfrm>
          <a:prstGeom prst="rect">
            <a:avLst/>
          </a:prstGeom>
        </p:spPr>
        <p:txBody>
          <a:bodyPr/>
          <a:lstStyle>
            <a:lvl1pPr algn="r">
              <a:defRPr sz="1600">
                <a:solidFill>
                  <a:schemeClr val="tx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04071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Use thi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60819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80160"/>
            <a:ext cx="1097280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3AAA43A-248B-4FAE-B045-531DB8ED72A8}" type="slidenum">
              <a:rPr lang="en-US" smtClean="0"/>
              <a:t>‹#›</a:t>
            </a:fld>
            <a:endParaRPr lang="en-US"/>
          </a:p>
        </p:txBody>
      </p:sp>
      <p:sp>
        <p:nvSpPr>
          <p:cNvPr id="7" name="Rectangle 6">
            <a:extLst>
              <a:ext uri="{FF2B5EF4-FFF2-40B4-BE49-F238E27FC236}">
                <a16:creationId xmlns:a16="http://schemas.microsoft.com/office/drawing/2014/main" id="{B30E9E48-D9C1-2740-9860-E27FC9080C42}"/>
              </a:ext>
            </a:extLst>
          </p:cNvPr>
          <p:cNvSpPr/>
          <p:nvPr/>
        </p:nvSpPr>
        <p:spPr>
          <a:xfrm>
            <a:off x="0" y="429768"/>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7">
            <a:extLst>
              <a:ext uri="{FF2B5EF4-FFF2-40B4-BE49-F238E27FC236}">
                <a16:creationId xmlns:a16="http://schemas.microsoft.com/office/drawing/2014/main" id="{501DD20D-B31A-F44B-B411-5461481D1A66}"/>
              </a:ext>
            </a:extLst>
          </p:cNvPr>
          <p:cNvSpPr>
            <a:spLocks noGrp="1"/>
          </p:cNvSpPr>
          <p:nvPr>
            <p:ph type="body" sz="quarter" idx="13" hasCustomPrompt="1"/>
          </p:nvPr>
        </p:nvSpPr>
        <p:spPr>
          <a:xfrm>
            <a:off x="2103120" y="6263640"/>
            <a:ext cx="5943600" cy="365760"/>
          </a:xfrm>
        </p:spPr>
        <p:txBody>
          <a:bodyPr anchor="b" anchorCtr="0">
            <a:noAutofit/>
          </a:bodyPr>
          <a:lstStyle>
            <a:lvl1pPr marL="0" indent="0">
              <a:spcBef>
                <a:spcPts val="0"/>
              </a:spcBef>
              <a:spcAft>
                <a:spcPts val="0"/>
              </a:spcAft>
              <a:buNone/>
              <a:defRPr sz="1100"/>
            </a:lvl1pPr>
            <a:lvl2pPr marL="457200" indent="0">
              <a:buNone/>
              <a:defRPr/>
            </a:lvl2pPr>
            <a:lvl3pPr marL="914400" indent="0">
              <a:buNone/>
              <a:defRPr/>
            </a:lvl3pPr>
            <a:lvl4pPr marL="1371600" indent="0">
              <a:buNone/>
              <a:defRPr/>
            </a:lvl4pPr>
            <a:lvl5pPr marL="1828800" indent="0">
              <a:buNone/>
              <a:defRPr/>
            </a:lvl5pPr>
          </a:lstStyle>
          <a:p>
            <a:pPr lvl="0"/>
            <a:r>
              <a:rPr lang="en-US" dirty="0"/>
              <a:t>References</a:t>
            </a:r>
          </a:p>
        </p:txBody>
      </p:sp>
      <p:sp>
        <p:nvSpPr>
          <p:cNvPr id="4" name="Title 3"/>
          <p:cNvSpPr>
            <a:spLocks noGrp="1"/>
          </p:cNvSpPr>
          <p:nvPr>
            <p:ph type="title"/>
          </p:nvPr>
        </p:nvSpPr>
        <p:spPr/>
        <p:txBody>
          <a:bodyPr/>
          <a:lstStyle/>
          <a:p>
            <a:r>
              <a:rPr lang="en-US"/>
              <a:t>Click to edit Master title style</a:t>
            </a:r>
          </a:p>
        </p:txBody>
      </p:sp>
      <p:sp>
        <p:nvSpPr>
          <p:cNvPr id="8" name="Footer Placeholder 7"/>
          <p:cNvSpPr>
            <a:spLocks noGrp="1"/>
          </p:cNvSpPr>
          <p:nvPr>
            <p:ph type="ftr" sz="quarter" idx="14"/>
          </p:nvPr>
        </p:nvSpPr>
        <p:spPr/>
        <p:txBody>
          <a:bodyPr/>
          <a:lstStyle/>
          <a:p>
            <a:endParaRPr lang="en-US"/>
          </a:p>
        </p:txBody>
      </p:sp>
      <p:sp>
        <p:nvSpPr>
          <p:cNvPr id="10" name="Rectangle 9">
            <a:extLst>
              <a:ext uri="{FF2B5EF4-FFF2-40B4-BE49-F238E27FC236}">
                <a16:creationId xmlns:a16="http://schemas.microsoft.com/office/drawing/2014/main" id="{B30E9E48-D9C1-2740-9860-E27FC9080C42}"/>
              </a:ext>
            </a:extLst>
          </p:cNvPr>
          <p:cNvSpPr/>
          <p:nvPr/>
        </p:nvSpPr>
        <p:spPr>
          <a:xfrm>
            <a:off x="0" y="429768"/>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617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00400" y="1371600"/>
            <a:ext cx="8229600" cy="1828800"/>
          </a:xfrm>
        </p:spPr>
        <p:txBody>
          <a:bodyPr anchor="b">
            <a:normAutofit/>
          </a:bodyPr>
          <a:lstStyle>
            <a:lvl1pPr algn="r">
              <a:defRPr sz="4800">
                <a:solidFill>
                  <a:schemeClr val="tx2"/>
                </a:solidFill>
                <a:latin typeface="+mj-lt"/>
                <a:ea typeface="Source Sans Pro" panose="020B05030304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3200400" y="3383280"/>
            <a:ext cx="8229600" cy="1371600"/>
          </a:xfrm>
        </p:spPr>
        <p:txBody>
          <a:bodyPr>
            <a:normAutofit/>
          </a:bodyPr>
          <a:lstStyle>
            <a:lvl1pPr marL="0" indent="0" algn="r">
              <a:spcBef>
                <a:spcPts val="0"/>
              </a:spcBef>
              <a:spcAft>
                <a:spcPts val="600"/>
              </a:spcAft>
              <a:buNone/>
              <a:defRPr sz="2800">
                <a:solidFill>
                  <a:schemeClr val="tx2"/>
                </a:solidFill>
                <a:latin typeface="+mn-lt"/>
                <a:ea typeface="Source Sans Pro Light" panose="020B04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04470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80160"/>
            <a:ext cx="53949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40" y="1280160"/>
            <a:ext cx="53949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AA43A-248B-4FAE-B045-531DB8ED72A8}" type="slidenum">
              <a:rPr lang="en-US" smtClean="0"/>
              <a:t>‹#›</a:t>
            </a:fld>
            <a:endParaRPr lang="en-US"/>
          </a:p>
        </p:txBody>
      </p:sp>
      <p:sp>
        <p:nvSpPr>
          <p:cNvPr id="9" name="Rectangle 8">
            <a:extLst>
              <a:ext uri="{FF2B5EF4-FFF2-40B4-BE49-F238E27FC236}">
                <a16:creationId xmlns:a16="http://schemas.microsoft.com/office/drawing/2014/main" id="{61BB24CB-F018-2647-8DC9-1D96927792B8}"/>
              </a:ext>
            </a:extLst>
          </p:cNvPr>
          <p:cNvSpPr/>
          <p:nvPr/>
        </p:nvSpPr>
        <p:spPr>
          <a:xfrm>
            <a:off x="0" y="429768"/>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01DD20D-B31A-F44B-B411-5461481D1A66}"/>
              </a:ext>
            </a:extLst>
          </p:cNvPr>
          <p:cNvSpPr>
            <a:spLocks noGrp="1"/>
          </p:cNvSpPr>
          <p:nvPr>
            <p:ph type="body" sz="quarter" idx="13" hasCustomPrompt="1"/>
          </p:nvPr>
        </p:nvSpPr>
        <p:spPr>
          <a:xfrm>
            <a:off x="2103120" y="6263640"/>
            <a:ext cx="5943600" cy="365760"/>
          </a:xfrm>
        </p:spPr>
        <p:txBody>
          <a:bodyPr anchor="b" anchorCtr="0">
            <a:noAutofit/>
          </a:bodyPr>
          <a:lstStyle>
            <a:lvl1pPr marL="0" indent="0">
              <a:spcBef>
                <a:spcPts val="0"/>
              </a:spcBef>
              <a:spcAft>
                <a:spcPts val="0"/>
              </a:spcAft>
              <a:buNone/>
              <a:defRPr sz="1100"/>
            </a:lvl1pPr>
            <a:lvl2pPr marL="457200" indent="0">
              <a:buNone/>
              <a:defRPr/>
            </a:lvl2pPr>
            <a:lvl3pPr marL="914400" indent="0">
              <a:buNone/>
              <a:defRPr/>
            </a:lvl3pPr>
            <a:lvl4pPr marL="1371600" indent="0">
              <a:buNone/>
              <a:defRPr/>
            </a:lvl4pPr>
            <a:lvl5pPr marL="1828800" indent="0">
              <a:buNone/>
              <a:defRPr/>
            </a:lvl5pPr>
          </a:lstStyle>
          <a:p>
            <a:pPr lvl="0"/>
            <a:r>
              <a:rPr lang="en-US" dirty="0"/>
              <a:t>References</a:t>
            </a:r>
          </a:p>
        </p:txBody>
      </p:sp>
      <p:sp>
        <p:nvSpPr>
          <p:cNvPr id="10" name="Rectangle 9">
            <a:extLst>
              <a:ext uri="{FF2B5EF4-FFF2-40B4-BE49-F238E27FC236}">
                <a16:creationId xmlns:a16="http://schemas.microsoft.com/office/drawing/2014/main" id="{61BB24CB-F018-2647-8DC9-1D96927792B8}"/>
              </a:ext>
            </a:extLst>
          </p:cNvPr>
          <p:cNvSpPr/>
          <p:nvPr/>
        </p:nvSpPr>
        <p:spPr>
          <a:xfrm>
            <a:off x="0" y="429768"/>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490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182880"/>
            <a:ext cx="10972800" cy="914400"/>
          </a:xfrm>
        </p:spPr>
        <p:txBody>
          <a:bodyPr/>
          <a:lstStyle/>
          <a:p>
            <a:r>
              <a:rPr lang="en-US"/>
              <a:t>Click to edit Master title style</a:t>
            </a:r>
          </a:p>
        </p:txBody>
      </p:sp>
      <p:sp>
        <p:nvSpPr>
          <p:cNvPr id="3" name="Text Placeholder 2"/>
          <p:cNvSpPr>
            <a:spLocks noGrp="1"/>
          </p:cNvSpPr>
          <p:nvPr>
            <p:ph type="body" idx="1"/>
          </p:nvPr>
        </p:nvSpPr>
        <p:spPr>
          <a:xfrm>
            <a:off x="609599" y="1280160"/>
            <a:ext cx="5394960"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011680"/>
            <a:ext cx="539496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AAA43A-248B-4FAE-B045-531DB8ED72A8}" type="slidenum">
              <a:rPr lang="en-US" smtClean="0"/>
              <a:t>‹#›</a:t>
            </a:fld>
            <a:endParaRPr lang="en-US"/>
          </a:p>
        </p:txBody>
      </p:sp>
      <p:sp>
        <p:nvSpPr>
          <p:cNvPr id="10" name="Text Placeholder 2">
            <a:extLst>
              <a:ext uri="{FF2B5EF4-FFF2-40B4-BE49-F238E27FC236}">
                <a16:creationId xmlns:a16="http://schemas.microsoft.com/office/drawing/2014/main" id="{30950244-0C8D-0943-9021-2EA121ED1B3E}"/>
              </a:ext>
            </a:extLst>
          </p:cNvPr>
          <p:cNvSpPr>
            <a:spLocks noGrp="1"/>
          </p:cNvSpPr>
          <p:nvPr>
            <p:ph type="body" idx="13"/>
          </p:nvPr>
        </p:nvSpPr>
        <p:spPr>
          <a:xfrm>
            <a:off x="6187440" y="1280160"/>
            <a:ext cx="5394960"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EBDF0542-D42D-5646-8FF2-3093F2422985}"/>
              </a:ext>
            </a:extLst>
          </p:cNvPr>
          <p:cNvSpPr>
            <a:spLocks noGrp="1"/>
          </p:cNvSpPr>
          <p:nvPr>
            <p:ph sz="half" idx="14"/>
          </p:nvPr>
        </p:nvSpPr>
        <p:spPr>
          <a:xfrm>
            <a:off x="6187440" y="2011680"/>
            <a:ext cx="539496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501ACED3-E016-1D4C-A980-AEE345123F70}"/>
              </a:ext>
            </a:extLst>
          </p:cNvPr>
          <p:cNvSpPr/>
          <p:nvPr/>
        </p:nvSpPr>
        <p:spPr>
          <a:xfrm>
            <a:off x="0" y="429768"/>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7">
            <a:extLst>
              <a:ext uri="{FF2B5EF4-FFF2-40B4-BE49-F238E27FC236}">
                <a16:creationId xmlns:a16="http://schemas.microsoft.com/office/drawing/2014/main" id="{501DD20D-B31A-F44B-B411-5461481D1A66}"/>
              </a:ext>
            </a:extLst>
          </p:cNvPr>
          <p:cNvSpPr>
            <a:spLocks noGrp="1"/>
          </p:cNvSpPr>
          <p:nvPr>
            <p:ph type="body" sz="quarter" idx="15" hasCustomPrompt="1"/>
          </p:nvPr>
        </p:nvSpPr>
        <p:spPr>
          <a:xfrm>
            <a:off x="2103120" y="6263640"/>
            <a:ext cx="5943600" cy="365760"/>
          </a:xfrm>
        </p:spPr>
        <p:txBody>
          <a:bodyPr anchor="b" anchorCtr="0">
            <a:noAutofit/>
          </a:bodyPr>
          <a:lstStyle>
            <a:lvl1pPr marL="0" indent="0">
              <a:spcBef>
                <a:spcPts val="0"/>
              </a:spcBef>
              <a:spcAft>
                <a:spcPts val="0"/>
              </a:spcAft>
              <a:buNone/>
              <a:defRPr sz="1100"/>
            </a:lvl1pPr>
            <a:lvl2pPr marL="457200" indent="0">
              <a:buNone/>
              <a:defRPr/>
            </a:lvl2pPr>
            <a:lvl3pPr marL="914400" indent="0">
              <a:buNone/>
              <a:defRPr/>
            </a:lvl3pPr>
            <a:lvl4pPr marL="1371600" indent="0">
              <a:buNone/>
              <a:defRPr/>
            </a:lvl4pPr>
            <a:lvl5pPr marL="1828800" indent="0">
              <a:buNone/>
              <a:defRPr/>
            </a:lvl5pPr>
          </a:lstStyle>
          <a:p>
            <a:pPr lvl="0"/>
            <a:r>
              <a:rPr lang="en-US" dirty="0"/>
              <a:t>References</a:t>
            </a:r>
          </a:p>
        </p:txBody>
      </p:sp>
      <p:sp>
        <p:nvSpPr>
          <p:cNvPr id="14" name="Rectangle 13">
            <a:extLst>
              <a:ext uri="{FF2B5EF4-FFF2-40B4-BE49-F238E27FC236}">
                <a16:creationId xmlns:a16="http://schemas.microsoft.com/office/drawing/2014/main" id="{501ACED3-E016-1D4C-A980-AEE345123F70}"/>
              </a:ext>
            </a:extLst>
          </p:cNvPr>
          <p:cNvSpPr/>
          <p:nvPr/>
        </p:nvSpPr>
        <p:spPr>
          <a:xfrm>
            <a:off x="0" y="429768"/>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111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AAA43A-248B-4FAE-B045-531DB8ED72A8}" type="slidenum">
              <a:rPr lang="en-US" smtClean="0"/>
              <a:t>‹#›</a:t>
            </a:fld>
            <a:endParaRPr lang="en-US"/>
          </a:p>
        </p:txBody>
      </p:sp>
      <p:sp>
        <p:nvSpPr>
          <p:cNvPr id="7" name="Rectangle 6">
            <a:extLst>
              <a:ext uri="{FF2B5EF4-FFF2-40B4-BE49-F238E27FC236}">
                <a16:creationId xmlns:a16="http://schemas.microsoft.com/office/drawing/2014/main" id="{9259CBB7-C978-784D-9BD7-9C2ACB5A03AF}"/>
              </a:ext>
            </a:extLst>
          </p:cNvPr>
          <p:cNvSpPr/>
          <p:nvPr/>
        </p:nvSpPr>
        <p:spPr>
          <a:xfrm>
            <a:off x="0" y="429768"/>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7">
            <a:extLst>
              <a:ext uri="{FF2B5EF4-FFF2-40B4-BE49-F238E27FC236}">
                <a16:creationId xmlns:a16="http://schemas.microsoft.com/office/drawing/2014/main" id="{501DD20D-B31A-F44B-B411-5461481D1A66}"/>
              </a:ext>
            </a:extLst>
          </p:cNvPr>
          <p:cNvSpPr>
            <a:spLocks noGrp="1"/>
          </p:cNvSpPr>
          <p:nvPr>
            <p:ph type="body" sz="quarter" idx="13" hasCustomPrompt="1"/>
          </p:nvPr>
        </p:nvSpPr>
        <p:spPr>
          <a:xfrm>
            <a:off x="2103120" y="6263640"/>
            <a:ext cx="5943600" cy="365760"/>
          </a:xfrm>
        </p:spPr>
        <p:txBody>
          <a:bodyPr anchor="b" anchorCtr="0">
            <a:noAutofit/>
          </a:bodyPr>
          <a:lstStyle>
            <a:lvl1pPr marL="0" indent="0">
              <a:spcBef>
                <a:spcPts val="0"/>
              </a:spcBef>
              <a:spcAft>
                <a:spcPts val="0"/>
              </a:spcAft>
              <a:buNone/>
              <a:defRPr sz="1100"/>
            </a:lvl1pPr>
            <a:lvl2pPr marL="457200" indent="0">
              <a:buNone/>
              <a:defRPr/>
            </a:lvl2pPr>
            <a:lvl3pPr marL="914400" indent="0">
              <a:buNone/>
              <a:defRPr/>
            </a:lvl3pPr>
            <a:lvl4pPr marL="1371600" indent="0">
              <a:buNone/>
              <a:defRPr/>
            </a:lvl4pPr>
            <a:lvl5pPr marL="1828800" indent="0">
              <a:buNone/>
              <a:defRPr/>
            </a:lvl5pPr>
          </a:lstStyle>
          <a:p>
            <a:pPr lvl="0"/>
            <a:r>
              <a:rPr lang="en-US" dirty="0"/>
              <a:t>References</a:t>
            </a:r>
          </a:p>
        </p:txBody>
      </p:sp>
      <p:sp>
        <p:nvSpPr>
          <p:cNvPr id="8" name="Rectangle 7">
            <a:extLst>
              <a:ext uri="{FF2B5EF4-FFF2-40B4-BE49-F238E27FC236}">
                <a16:creationId xmlns:a16="http://schemas.microsoft.com/office/drawing/2014/main" id="{9259CBB7-C978-784D-9BD7-9C2ACB5A03AF}"/>
              </a:ext>
            </a:extLst>
          </p:cNvPr>
          <p:cNvSpPr/>
          <p:nvPr/>
        </p:nvSpPr>
        <p:spPr>
          <a:xfrm>
            <a:off x="0" y="429768"/>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106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AAA43A-248B-4FAE-B045-531DB8ED72A8}" type="slidenum">
              <a:rPr lang="en-US" smtClean="0"/>
              <a:t>‹#›</a:t>
            </a:fld>
            <a:endParaRPr lang="en-US"/>
          </a:p>
        </p:txBody>
      </p:sp>
      <p:sp>
        <p:nvSpPr>
          <p:cNvPr id="5" name="Text Placeholder 7">
            <a:extLst>
              <a:ext uri="{FF2B5EF4-FFF2-40B4-BE49-F238E27FC236}">
                <a16:creationId xmlns:a16="http://schemas.microsoft.com/office/drawing/2014/main" id="{501DD20D-B31A-F44B-B411-5461481D1A66}"/>
              </a:ext>
            </a:extLst>
          </p:cNvPr>
          <p:cNvSpPr>
            <a:spLocks noGrp="1"/>
          </p:cNvSpPr>
          <p:nvPr>
            <p:ph type="body" sz="quarter" idx="13" hasCustomPrompt="1"/>
          </p:nvPr>
        </p:nvSpPr>
        <p:spPr>
          <a:xfrm>
            <a:off x="2103120" y="6263640"/>
            <a:ext cx="5943600" cy="365760"/>
          </a:xfrm>
        </p:spPr>
        <p:txBody>
          <a:bodyPr anchor="b" anchorCtr="0">
            <a:noAutofit/>
          </a:bodyPr>
          <a:lstStyle>
            <a:lvl1pPr marL="0" indent="0">
              <a:spcBef>
                <a:spcPts val="0"/>
              </a:spcBef>
              <a:spcAft>
                <a:spcPts val="0"/>
              </a:spcAft>
              <a:buNone/>
              <a:defRPr sz="1100"/>
            </a:lvl1pPr>
            <a:lvl2pPr marL="457200" indent="0">
              <a:buNone/>
              <a:defRPr/>
            </a:lvl2pPr>
            <a:lvl3pPr marL="914400" indent="0">
              <a:buNone/>
              <a:defRPr/>
            </a:lvl3pPr>
            <a:lvl4pPr marL="1371600" indent="0">
              <a:buNone/>
              <a:defRPr/>
            </a:lvl4pPr>
            <a:lvl5pPr marL="1828800" indent="0">
              <a:buNone/>
              <a:defRPr/>
            </a:lvl5pPr>
          </a:lstStyle>
          <a:p>
            <a:pPr lvl="0"/>
            <a:r>
              <a:rPr lang="en-US" dirty="0"/>
              <a:t>References</a:t>
            </a:r>
          </a:p>
        </p:txBody>
      </p:sp>
    </p:spTree>
    <p:extLst>
      <p:ext uri="{BB962C8B-B14F-4D97-AF65-F5344CB8AC3E}">
        <p14:creationId xmlns:p14="http://schemas.microsoft.com/office/powerpoint/2010/main" val="499860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AA43A-248B-4FAE-B045-531DB8ED72A8}" type="slidenum">
              <a:rPr lang="en-US" smtClean="0"/>
              <a:t>‹#›</a:t>
            </a:fld>
            <a:endParaRPr lang="en-US"/>
          </a:p>
        </p:txBody>
      </p:sp>
      <p:sp>
        <p:nvSpPr>
          <p:cNvPr id="8" name="Text Placeholder 7">
            <a:extLst>
              <a:ext uri="{FF2B5EF4-FFF2-40B4-BE49-F238E27FC236}">
                <a16:creationId xmlns:a16="http://schemas.microsoft.com/office/drawing/2014/main" id="{501DD20D-B31A-F44B-B411-5461481D1A66}"/>
              </a:ext>
            </a:extLst>
          </p:cNvPr>
          <p:cNvSpPr>
            <a:spLocks noGrp="1"/>
          </p:cNvSpPr>
          <p:nvPr>
            <p:ph type="body" sz="quarter" idx="13" hasCustomPrompt="1"/>
          </p:nvPr>
        </p:nvSpPr>
        <p:spPr>
          <a:xfrm>
            <a:off x="2103120" y="6263640"/>
            <a:ext cx="5943600" cy="365760"/>
          </a:xfrm>
        </p:spPr>
        <p:txBody>
          <a:bodyPr anchor="b" anchorCtr="0">
            <a:noAutofit/>
          </a:bodyPr>
          <a:lstStyle>
            <a:lvl1pPr marL="0" indent="0">
              <a:spcBef>
                <a:spcPts val="0"/>
              </a:spcBef>
              <a:spcAft>
                <a:spcPts val="0"/>
              </a:spcAft>
              <a:buNone/>
              <a:defRPr sz="1100"/>
            </a:lvl1pPr>
            <a:lvl2pPr marL="457200" indent="0">
              <a:buNone/>
              <a:defRPr/>
            </a:lvl2pPr>
            <a:lvl3pPr marL="914400" indent="0">
              <a:buNone/>
              <a:defRPr/>
            </a:lvl3pPr>
            <a:lvl4pPr marL="1371600" indent="0">
              <a:buNone/>
              <a:defRPr/>
            </a:lvl4pPr>
            <a:lvl5pPr marL="1828800" indent="0">
              <a:buNone/>
              <a:defRPr/>
            </a:lvl5pPr>
          </a:lstStyle>
          <a:p>
            <a:pPr lvl="0"/>
            <a:r>
              <a:rPr lang="en-US" dirty="0"/>
              <a:t>References</a:t>
            </a:r>
          </a:p>
        </p:txBody>
      </p:sp>
    </p:spTree>
    <p:extLst>
      <p:ext uri="{BB962C8B-B14F-4D97-AF65-F5344CB8AC3E}">
        <p14:creationId xmlns:p14="http://schemas.microsoft.com/office/powerpoint/2010/main" val="2643528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AA43A-248B-4FAE-B045-531DB8ED72A8}" type="slidenum">
              <a:rPr lang="en-US" smtClean="0"/>
              <a:t>‹#›</a:t>
            </a:fld>
            <a:endParaRPr lang="en-US"/>
          </a:p>
        </p:txBody>
      </p:sp>
      <p:sp>
        <p:nvSpPr>
          <p:cNvPr id="8" name="Text Placeholder 7">
            <a:extLst>
              <a:ext uri="{FF2B5EF4-FFF2-40B4-BE49-F238E27FC236}">
                <a16:creationId xmlns:a16="http://schemas.microsoft.com/office/drawing/2014/main" id="{501DD20D-B31A-F44B-B411-5461481D1A66}"/>
              </a:ext>
            </a:extLst>
          </p:cNvPr>
          <p:cNvSpPr>
            <a:spLocks noGrp="1"/>
          </p:cNvSpPr>
          <p:nvPr>
            <p:ph type="body" sz="quarter" idx="13" hasCustomPrompt="1"/>
          </p:nvPr>
        </p:nvSpPr>
        <p:spPr>
          <a:xfrm>
            <a:off x="2103120" y="6263640"/>
            <a:ext cx="5943600" cy="365760"/>
          </a:xfrm>
        </p:spPr>
        <p:txBody>
          <a:bodyPr anchor="b" anchorCtr="0">
            <a:noAutofit/>
          </a:bodyPr>
          <a:lstStyle>
            <a:lvl1pPr marL="0" indent="0">
              <a:spcBef>
                <a:spcPts val="0"/>
              </a:spcBef>
              <a:spcAft>
                <a:spcPts val="0"/>
              </a:spcAft>
              <a:buNone/>
              <a:defRPr sz="1100"/>
            </a:lvl1pPr>
            <a:lvl2pPr marL="457200" indent="0">
              <a:buNone/>
              <a:defRPr/>
            </a:lvl2pPr>
            <a:lvl3pPr marL="914400" indent="0">
              <a:buNone/>
              <a:defRPr/>
            </a:lvl3pPr>
            <a:lvl4pPr marL="1371600" indent="0">
              <a:buNone/>
              <a:defRPr/>
            </a:lvl4pPr>
            <a:lvl5pPr marL="1828800" indent="0">
              <a:buNone/>
              <a:defRPr/>
            </a:lvl5pPr>
          </a:lstStyle>
          <a:p>
            <a:pPr lvl="0"/>
            <a:r>
              <a:rPr lang="en-US" dirty="0"/>
              <a:t>References</a:t>
            </a:r>
          </a:p>
        </p:txBody>
      </p:sp>
    </p:spTree>
    <p:extLst>
      <p:ext uri="{BB962C8B-B14F-4D97-AF65-F5344CB8AC3E}">
        <p14:creationId xmlns:p14="http://schemas.microsoft.com/office/powerpoint/2010/main" val="3028332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82880"/>
            <a:ext cx="1097280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280160"/>
            <a:ext cx="10972800" cy="48463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8138160" y="626364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mn-lt"/>
                <a:ea typeface="Source Sans Pro" panose="020B0503030403020204" pitchFamily="34" charset="0"/>
              </a:defRPr>
            </a:lvl1pPr>
          </a:lstStyle>
          <a:p>
            <a:endParaRPr lang="en-US"/>
          </a:p>
        </p:txBody>
      </p:sp>
      <p:sp>
        <p:nvSpPr>
          <p:cNvPr id="6" name="Slide Number Placeholder 5"/>
          <p:cNvSpPr>
            <a:spLocks noGrp="1"/>
          </p:cNvSpPr>
          <p:nvPr>
            <p:ph type="sldNum" sz="quarter" idx="4"/>
          </p:nvPr>
        </p:nvSpPr>
        <p:spPr>
          <a:xfrm>
            <a:off x="10972800" y="6263640"/>
            <a:ext cx="914400" cy="365125"/>
          </a:xfrm>
          <a:prstGeom prst="rect">
            <a:avLst/>
          </a:prstGeom>
        </p:spPr>
        <p:txBody>
          <a:bodyPr vert="horz" lIns="91440" tIns="45720" rIns="91440" bIns="45720" rtlCol="0" anchor="ctr"/>
          <a:lstStyle>
            <a:lvl1pPr algn="r">
              <a:defRPr sz="1200" b="0" i="0">
                <a:solidFill>
                  <a:schemeClr val="tx1">
                    <a:tint val="75000"/>
                  </a:schemeClr>
                </a:solidFill>
                <a:latin typeface="+mn-lt"/>
                <a:ea typeface="Source Sans Pro" panose="020B0503030403020204" pitchFamily="34" charset="0"/>
              </a:defRPr>
            </a:lvl1pPr>
          </a:lstStyle>
          <a:p>
            <a:fld id="{43AAA43A-248B-4FAE-B045-531DB8ED72A8}" type="slidenum">
              <a:rPr lang="en-US" smtClean="0"/>
              <a:t>‹#›</a:t>
            </a:fld>
            <a:endParaRPr lang="en-US"/>
          </a:p>
        </p:txBody>
      </p:sp>
      <p:sp>
        <p:nvSpPr>
          <p:cNvPr id="16" name="Rectangle 15">
            <a:extLst>
              <a:ext uri="{FF2B5EF4-FFF2-40B4-BE49-F238E27FC236}">
                <a16:creationId xmlns:a16="http://schemas.microsoft.com/office/drawing/2014/main" id="{29F4EF0F-37D7-814E-9716-0CDDA95E485D}"/>
              </a:ext>
            </a:extLst>
          </p:cNvPr>
          <p:cNvSpPr/>
          <p:nvPr/>
        </p:nvSpPr>
        <p:spPr>
          <a:xfrm>
            <a:off x="4657344" y="6675120"/>
            <a:ext cx="7534656" cy="182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8E15864-16F4-1344-AD14-63131EDBD9B6}"/>
              </a:ext>
            </a:extLst>
          </p:cNvPr>
          <p:cNvSpPr/>
          <p:nvPr/>
        </p:nvSpPr>
        <p:spPr>
          <a:xfrm>
            <a:off x="1786128" y="6675120"/>
            <a:ext cx="2871216" cy="1828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2B5A10E-8233-4140-957C-B7E9F5A00C75}"/>
              </a:ext>
            </a:extLst>
          </p:cNvPr>
          <p:cNvSpPr/>
          <p:nvPr/>
        </p:nvSpPr>
        <p:spPr>
          <a:xfrm>
            <a:off x="0" y="6675120"/>
            <a:ext cx="1786128" cy="182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F4EF0F-37D7-814E-9716-0CDDA95E485D}"/>
              </a:ext>
            </a:extLst>
          </p:cNvPr>
          <p:cNvSpPr/>
          <p:nvPr/>
        </p:nvSpPr>
        <p:spPr>
          <a:xfrm>
            <a:off x="4657344" y="6675120"/>
            <a:ext cx="7534656" cy="182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E15864-16F4-1344-AD14-63131EDBD9B6}"/>
              </a:ext>
            </a:extLst>
          </p:cNvPr>
          <p:cNvSpPr/>
          <p:nvPr/>
        </p:nvSpPr>
        <p:spPr>
          <a:xfrm>
            <a:off x="1786128" y="6675120"/>
            <a:ext cx="2871216" cy="1828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B5A10E-8233-4140-957C-B7E9F5A00C75}"/>
              </a:ext>
            </a:extLst>
          </p:cNvPr>
          <p:cNvSpPr/>
          <p:nvPr/>
        </p:nvSpPr>
        <p:spPr>
          <a:xfrm>
            <a:off x="0" y="6675120"/>
            <a:ext cx="1786128" cy="182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con&#10;&#10;Description automatically generated with medium confidence">
            <a:extLst>
              <a:ext uri="{FF2B5EF4-FFF2-40B4-BE49-F238E27FC236}">
                <a16:creationId xmlns:a16="http://schemas.microsoft.com/office/drawing/2014/main" id="{093B06C6-E119-1131-3FAC-1BD06A9B9872}"/>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25319" y="6290598"/>
            <a:ext cx="603552" cy="338167"/>
          </a:xfrm>
          <a:prstGeom prst="rect">
            <a:avLst/>
          </a:prstGeom>
        </p:spPr>
      </p:pic>
    </p:spTree>
    <p:extLst>
      <p:ext uri="{BB962C8B-B14F-4D97-AF65-F5344CB8AC3E}">
        <p14:creationId xmlns:p14="http://schemas.microsoft.com/office/powerpoint/2010/main" val="417648221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Source Sans Pro" panose="020B0503030403020204" pitchFamily="34" charset="0"/>
          <a:cs typeface="+mj-cs"/>
        </a:defRPr>
      </a:lvl1pPr>
    </p:titleStyle>
    <p:bodyStyle>
      <a:lvl1pPr marL="228600" indent="-228600" algn="l" defTabSz="914400" rtl="0" eaLnBrk="1" latinLnBrk="0" hangingPunct="1">
        <a:lnSpc>
          <a:spcPct val="100000"/>
        </a:lnSpc>
        <a:spcBef>
          <a:spcPts val="1000"/>
        </a:spcBef>
        <a:spcAft>
          <a:spcPts val="1000"/>
        </a:spcAft>
        <a:buFont typeface="Arial" panose="020B0604020202020204" pitchFamily="34" charset="0"/>
        <a:buChar char="•"/>
        <a:defRPr sz="2800" kern="1200">
          <a:solidFill>
            <a:schemeClr val="tx1"/>
          </a:solidFill>
          <a:latin typeface="+mn-lt"/>
          <a:ea typeface="Source Sans Pro Light" panose="020B0403030403020204" pitchFamily="34" charset="0"/>
          <a:cs typeface="+mn-cs"/>
        </a:defRPr>
      </a:lvl1pPr>
      <a:lvl2pPr marL="685800" indent="-228600" algn="l" defTabSz="914400" rtl="0" eaLnBrk="1" latinLnBrk="0" hangingPunct="1">
        <a:lnSpc>
          <a:spcPct val="100000"/>
        </a:lnSpc>
        <a:spcBef>
          <a:spcPts val="500"/>
        </a:spcBef>
        <a:spcAft>
          <a:spcPts val="1000"/>
        </a:spcAft>
        <a:buFont typeface="Arial" panose="020B0604020202020204" pitchFamily="34" charset="0"/>
        <a:buChar char="•"/>
        <a:defRPr sz="2400" kern="1200">
          <a:solidFill>
            <a:schemeClr val="tx1"/>
          </a:solidFill>
          <a:latin typeface="+mn-lt"/>
          <a:ea typeface="Source Sans Pro Light" panose="020B0403030403020204" pitchFamily="34" charset="0"/>
          <a:cs typeface="+mn-cs"/>
        </a:defRPr>
      </a:lvl2pPr>
      <a:lvl3pPr marL="1143000" indent="-228600" algn="l" defTabSz="914400" rtl="0" eaLnBrk="1" latinLnBrk="0" hangingPunct="1">
        <a:lnSpc>
          <a:spcPct val="100000"/>
        </a:lnSpc>
        <a:spcBef>
          <a:spcPts val="500"/>
        </a:spcBef>
        <a:spcAft>
          <a:spcPts val="1000"/>
        </a:spcAft>
        <a:buFont typeface="Arial" panose="020B0604020202020204" pitchFamily="34" charset="0"/>
        <a:buChar char="•"/>
        <a:defRPr sz="2000" kern="1200">
          <a:solidFill>
            <a:schemeClr val="tx1"/>
          </a:solidFill>
          <a:latin typeface="+mn-lt"/>
          <a:ea typeface="Source Sans Pro Light" panose="020B0403030403020204" pitchFamily="34" charset="0"/>
          <a:cs typeface="+mn-cs"/>
        </a:defRPr>
      </a:lvl3pPr>
      <a:lvl4pPr marL="1600200" indent="-228600" algn="l" defTabSz="914400" rtl="0" eaLnBrk="1" latinLnBrk="0" hangingPunct="1">
        <a:lnSpc>
          <a:spcPct val="100000"/>
        </a:lnSpc>
        <a:spcBef>
          <a:spcPts val="500"/>
        </a:spcBef>
        <a:spcAft>
          <a:spcPts val="1000"/>
        </a:spcAft>
        <a:buFont typeface="Arial" panose="020B0604020202020204" pitchFamily="34" charset="0"/>
        <a:buChar char="•"/>
        <a:defRPr sz="1800" kern="1200">
          <a:solidFill>
            <a:schemeClr val="tx1"/>
          </a:solidFill>
          <a:latin typeface="+mn-lt"/>
          <a:ea typeface="Source Sans Pro Light" panose="020B0403030403020204" pitchFamily="34" charset="0"/>
          <a:cs typeface="+mn-cs"/>
        </a:defRPr>
      </a:lvl4pPr>
      <a:lvl5pPr marL="2057400" indent="-228600" algn="l" defTabSz="914400" rtl="0" eaLnBrk="1" latinLnBrk="0" hangingPunct="1">
        <a:lnSpc>
          <a:spcPct val="100000"/>
        </a:lnSpc>
        <a:spcBef>
          <a:spcPts val="500"/>
        </a:spcBef>
        <a:spcAft>
          <a:spcPts val="1000"/>
        </a:spcAft>
        <a:buFont typeface="Arial" panose="020B0604020202020204" pitchFamily="34" charset="0"/>
        <a:buChar char="•"/>
        <a:defRPr sz="1800" kern="1200">
          <a:solidFill>
            <a:schemeClr val="tx1"/>
          </a:solidFill>
          <a:latin typeface="+mn-lt"/>
          <a:ea typeface="Source Sans Pro Light" panose="020B04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6.png"/><Relationship Id="rId18" Type="http://schemas.openxmlformats.org/officeDocument/2006/relationships/image" Target="../media/image33.png"/><Relationship Id="rId26" Type="http://schemas.openxmlformats.org/officeDocument/2006/relationships/image" Target="../media/image38.png"/><Relationship Id="rId3" Type="http://schemas.openxmlformats.org/officeDocument/2006/relationships/image" Target="../media/image14.png"/><Relationship Id="rId21" Type="http://schemas.openxmlformats.org/officeDocument/2006/relationships/image" Target="../media/image27.png"/><Relationship Id="rId7" Type="http://schemas.openxmlformats.org/officeDocument/2006/relationships/image" Target="../media/image19.png"/><Relationship Id="rId12" Type="http://schemas.openxmlformats.org/officeDocument/2006/relationships/image" Target="../media/image25.png"/><Relationship Id="rId17" Type="http://schemas.openxmlformats.org/officeDocument/2006/relationships/image" Target="../media/image32.png"/><Relationship Id="rId25" Type="http://schemas.openxmlformats.org/officeDocument/2006/relationships/image" Target="../media/image37.png"/><Relationship Id="rId2" Type="http://schemas.openxmlformats.org/officeDocument/2006/relationships/notesSlide" Target="../notesSlides/notesSlide4.xml"/><Relationship Id="rId16" Type="http://schemas.openxmlformats.org/officeDocument/2006/relationships/image" Target="../media/image31.png"/><Relationship Id="rId20"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4.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30.png"/><Relationship Id="rId23" Type="http://schemas.openxmlformats.org/officeDocument/2006/relationships/image" Target="../media/image35.png"/><Relationship Id="rId28" Type="http://schemas.openxmlformats.org/officeDocument/2006/relationships/image" Target="../media/image23.png"/><Relationship Id="rId10" Type="http://schemas.openxmlformats.org/officeDocument/2006/relationships/image" Target="../media/image22.png"/><Relationship Id="rId19"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1.png"/><Relationship Id="rId14" Type="http://schemas.openxmlformats.org/officeDocument/2006/relationships/image" Target="../media/image29.png"/><Relationship Id="rId22" Type="http://schemas.openxmlformats.org/officeDocument/2006/relationships/image" Target="../media/image34.png"/><Relationship Id="rId27" Type="http://schemas.openxmlformats.org/officeDocument/2006/relationships/image" Target="../media/image39.png"/></Relationships>
</file>

<file path=ppt/slides/_rels/slide11.xml.rels><?xml version="1.0" encoding="UTF-8" standalone="yes"?>
<Relationships xmlns="http://schemas.openxmlformats.org/package/2006/relationships"><Relationship Id="rId26" Type="http://schemas.openxmlformats.org/officeDocument/2006/relationships/image" Target="../media/image39.png"/><Relationship Id="rId21" Type="http://schemas.openxmlformats.org/officeDocument/2006/relationships/image" Target="../media/image35.png"/><Relationship Id="rId42" Type="http://schemas.openxmlformats.org/officeDocument/2006/relationships/image" Target="../media/image23.png"/><Relationship Id="rId47" Type="http://schemas.openxmlformats.org/officeDocument/2006/relationships/image" Target="../media/image59.png"/><Relationship Id="rId63" Type="http://schemas.openxmlformats.org/officeDocument/2006/relationships/image" Target="../media/image74.png"/><Relationship Id="rId68" Type="http://schemas.openxmlformats.org/officeDocument/2006/relationships/image" Target="../media/image79.png"/><Relationship Id="rId16" Type="http://schemas.openxmlformats.org/officeDocument/2006/relationships/image" Target="../media/image32.png"/><Relationship Id="rId11" Type="http://schemas.openxmlformats.org/officeDocument/2006/relationships/image" Target="../media/image26.png"/><Relationship Id="rId24" Type="http://schemas.openxmlformats.org/officeDocument/2006/relationships/image" Target="../media/image36.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7.png"/><Relationship Id="rId53" Type="http://schemas.openxmlformats.org/officeDocument/2006/relationships/image" Target="../media/image65.png"/><Relationship Id="rId58" Type="http://schemas.openxmlformats.org/officeDocument/2006/relationships/image" Target="../media/image70.png"/><Relationship Id="rId66" Type="http://schemas.openxmlformats.org/officeDocument/2006/relationships/image" Target="../media/image77.png"/><Relationship Id="rId74" Type="http://schemas.openxmlformats.org/officeDocument/2006/relationships/image" Target="../media/image85.png"/><Relationship Id="rId5" Type="http://schemas.openxmlformats.org/officeDocument/2006/relationships/image" Target="../media/image17.png"/><Relationship Id="rId61" Type="http://schemas.openxmlformats.org/officeDocument/2006/relationships/image" Target="../media/image72.png"/><Relationship Id="rId19" Type="http://schemas.openxmlformats.org/officeDocument/2006/relationships/image" Target="../media/image28.png"/><Relationship Id="rId14" Type="http://schemas.openxmlformats.org/officeDocument/2006/relationships/image" Target="../media/image31.png"/><Relationship Id="rId22" Type="http://schemas.openxmlformats.org/officeDocument/2006/relationships/image" Target="../media/image37.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5.pn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22.png"/><Relationship Id="rId51" Type="http://schemas.openxmlformats.org/officeDocument/2006/relationships/image" Target="../media/image63.png"/><Relationship Id="rId72" Type="http://schemas.openxmlformats.org/officeDocument/2006/relationships/image" Target="../media/image83.png"/><Relationship Id="rId3" Type="http://schemas.openxmlformats.org/officeDocument/2006/relationships/image" Target="../media/image14.png"/><Relationship Id="rId12" Type="http://schemas.openxmlformats.org/officeDocument/2006/relationships/image" Target="../media/image29.png"/><Relationship Id="rId17" Type="http://schemas.openxmlformats.org/officeDocument/2006/relationships/image" Target="../media/image33.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8.png"/><Relationship Id="rId59" Type="http://schemas.openxmlformats.org/officeDocument/2006/relationships/image" Target="../media/image18.png"/><Relationship Id="rId67" Type="http://schemas.openxmlformats.org/officeDocument/2006/relationships/image" Target="../media/image78.png"/><Relationship Id="rId20" Type="http://schemas.openxmlformats.org/officeDocument/2006/relationships/image" Target="../media/image27.png"/><Relationship Id="rId41" Type="http://schemas.openxmlformats.org/officeDocument/2006/relationships/image" Target="../media/image54.png"/><Relationship Id="rId54" Type="http://schemas.openxmlformats.org/officeDocument/2006/relationships/image" Target="../media/image66.png"/><Relationship Id="rId62" Type="http://schemas.openxmlformats.org/officeDocument/2006/relationships/image" Target="../media/image73.png"/><Relationship Id="rId70" Type="http://schemas.openxmlformats.org/officeDocument/2006/relationships/image" Target="../media/image81.png"/><Relationship Id="rId75"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9.png"/><Relationship Id="rId15" Type="http://schemas.openxmlformats.org/officeDocument/2006/relationships/image" Target="../media/image21.png"/><Relationship Id="rId23" Type="http://schemas.openxmlformats.org/officeDocument/2006/relationships/image" Target="../media/image34.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5.png"/><Relationship Id="rId31" Type="http://schemas.openxmlformats.org/officeDocument/2006/relationships/image" Target="../media/image44.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1.pn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png"/><Relationship Id="rId4" Type="http://schemas.openxmlformats.org/officeDocument/2006/relationships/image" Target="../media/image15.png"/><Relationship Id="rId9" Type="http://schemas.openxmlformats.org/officeDocument/2006/relationships/image" Target="../media/image24.png"/><Relationship Id="rId13" Type="http://schemas.openxmlformats.org/officeDocument/2006/relationships/image" Target="../media/image30.png"/><Relationship Id="rId18" Type="http://schemas.openxmlformats.org/officeDocument/2006/relationships/image" Target="../media/image16.png"/><Relationship Id="rId39" Type="http://schemas.openxmlformats.org/officeDocument/2006/relationships/image" Target="../media/image52.png"/><Relationship Id="rId34" Type="http://schemas.openxmlformats.org/officeDocument/2006/relationships/image" Target="../media/image47.png"/><Relationship Id="rId50" Type="http://schemas.openxmlformats.org/officeDocument/2006/relationships/image" Target="../media/image62.png"/><Relationship Id="rId55" Type="http://schemas.openxmlformats.org/officeDocument/2006/relationships/image" Target="../media/image67.png"/><Relationship Id="rId76" Type="http://schemas.openxmlformats.org/officeDocument/2006/relationships/image" Target="../media/image87.png"/><Relationship Id="rId7" Type="http://schemas.openxmlformats.org/officeDocument/2006/relationships/image" Target="../media/image20.png"/><Relationship Id="rId71" Type="http://schemas.openxmlformats.org/officeDocument/2006/relationships/image" Target="../media/image82.png"/><Relationship Id="rId2" Type="http://schemas.openxmlformats.org/officeDocument/2006/relationships/notesSlide" Target="../notesSlides/notesSlide5.xml"/><Relationship Id="rId29"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0.tiff"/><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92.tiff"/><Relationship Id="rId5" Type="http://schemas.openxmlformats.org/officeDocument/2006/relationships/image" Target="../media/image91.w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1.w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oleObject" Target="../embeddings/oleObject4.bin"/><Relationship Id="rId5" Type="http://schemas.openxmlformats.org/officeDocument/2006/relationships/image" Target="../media/image95.png"/><Relationship Id="rId4" Type="http://schemas.openxmlformats.org/officeDocument/2006/relationships/image" Target="../media/image94.gif"/></Relationships>
</file>

<file path=ppt/slides/_rels/slide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07.wmf"/><Relationship Id="rId3" Type="http://schemas.openxmlformats.org/officeDocument/2006/relationships/image" Target="../media/image98.png"/><Relationship Id="rId7" Type="http://schemas.openxmlformats.org/officeDocument/2006/relationships/image" Target="../media/image105.wmf"/><Relationship Id="rId12" Type="http://schemas.openxmlformats.org/officeDocument/2006/relationships/oleObject" Target="../embeddings/oleObject10.bin"/><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oleObject" Target="../embeddings/oleObject6.bin"/><Relationship Id="rId11" Type="http://schemas.openxmlformats.org/officeDocument/2006/relationships/image" Target="../media/image106.wmf"/><Relationship Id="rId5" Type="http://schemas.openxmlformats.org/officeDocument/2006/relationships/image" Target="../media/image104.wmf"/><Relationship Id="rId10" Type="http://schemas.openxmlformats.org/officeDocument/2006/relationships/oleObject" Target="../embeddings/oleObject9.bin"/><Relationship Id="rId4" Type="http://schemas.openxmlformats.org/officeDocument/2006/relationships/oleObject" Target="../embeddings/oleObject5.bin"/><Relationship Id="rId9"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reactionmechanismgenerator.github.io/RMG-Py/users/rmg/installation/anacondaUser.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rmg.mit.edu/database/solvation/solventSearch/" TargetMode="External"/><Relationship Id="rId2" Type="http://schemas.openxmlformats.org/officeDocument/2006/relationships/hyperlink" Target="http://rmg.mit.edu/database/solvation/libraries/solvent/" TargetMode="Externa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hyperlink" Target="http://reactionmechanismgenerator.github.io/RMG-Py/users/rmg/input.htm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actionMechanismGenerator/RMG-Py/tree/main/examples/rmg" TargetMode="External"/><Relationship Id="rId7" Type="http://schemas.openxmlformats.org/officeDocument/2006/relationships/hyperlink" Target="https://rmg.mit.edu/resourc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hub.com/ReactionMechanismGenerator/RMG-database/tree/main/input/kinetics/libraries" TargetMode="External"/><Relationship Id="rId5" Type="http://schemas.openxmlformats.org/officeDocument/2006/relationships/hyperlink" Target="https://github.com/ReactionMechanismGenerator/RMG-database/tree/main/input/thermo/libraries" TargetMode="External"/><Relationship Id="rId4" Type="http://schemas.openxmlformats.org/officeDocument/2006/relationships/hyperlink" Target="http://reactionmechanismgenerator.github.io/RMG-Py/users/rmg/input.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4v"/><Relationship Id="rId1" Type="http://schemas.microsoft.com/office/2007/relationships/media" Target="../media/media2.m4v"/><Relationship Id="rId5" Type="http://schemas.openxmlformats.org/officeDocument/2006/relationships/image" Target="../media/image115.png"/><Relationship Id="rId4"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yunsiechung/RMG_worksho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em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3.xml"/><Relationship Id="rId4" Type="http://schemas.openxmlformats.org/officeDocument/2006/relationships/image" Target="../media/image13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13.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3.xml"/><Relationship Id="rId4" Type="http://schemas.openxmlformats.org/officeDocument/2006/relationships/image" Target="../media/image14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142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hyperlink" Target="https://pubs.acs.org/doi/full/10.1021/jacsau.1c00276" TargetMode="External"/><Relationship Id="rId3" Type="http://schemas.openxmlformats.org/officeDocument/2006/relationships/hyperlink" Target="https://www.sciencedirect.com/science/article/pii/S0010465516300285" TargetMode="External"/><Relationship Id="rId7" Type="http://schemas.openxmlformats.org/officeDocument/2006/relationships/hyperlink" Target="https://pubs.acs.org/doi/10.1021/acscatal.0c04100" TargetMode="External"/><Relationship Id="rId2" Type="http://schemas.openxmlformats.org/officeDocument/2006/relationships/hyperlink" Target="https://rmg.mit.edu/" TargetMode="External"/><Relationship Id="rId1" Type="http://schemas.openxmlformats.org/officeDocument/2006/relationships/slideLayout" Target="../slideLayouts/slideLayout13.xml"/><Relationship Id="rId6" Type="http://schemas.openxmlformats.org/officeDocument/2006/relationships/hyperlink" Target="https://pubs.acs.org/doi/10.1021/acs.jpcc.7b02133" TargetMode="External"/><Relationship Id="rId5" Type="http://schemas.openxmlformats.org/officeDocument/2006/relationships/hyperlink" Target="https://doi.org/10.26434/chemrxiv-2022-0lp0g" TargetMode="External"/><Relationship Id="rId4" Type="http://schemas.openxmlformats.org/officeDocument/2006/relationships/hyperlink" Target="https://pubs.acs.org/doi/full/10.1021/acs.jcim.0c01480" TargetMode="External"/><Relationship Id="rId9" Type="http://schemas.openxmlformats.org/officeDocument/2006/relationships/hyperlink" Target="mailto:rmg_dev@mit.edu"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rmg.mit.edu/" TargetMode="External"/><Relationship Id="rId7" Type="http://schemas.openxmlformats.org/officeDocument/2006/relationships/hyperlink" Target="https://github.com/ReactionMechanismGenerator/RMG-databas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ReactionMechanismGenerator/RMG-Py" TargetMode="External"/><Relationship Id="rId5" Type="http://schemas.openxmlformats.org/officeDocument/2006/relationships/hyperlink" Target="https://github.com/yunsiechung/RMG_workshop" TargetMode="External"/><Relationship Id="rId4" Type="http://schemas.openxmlformats.org/officeDocument/2006/relationships/hyperlink" Target="https://rmg.mit.edu/resourc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44.tif"/><Relationship Id="rId2" Type="http://schemas.openxmlformats.org/officeDocument/2006/relationships/image" Target="../media/image143.tif"/><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oleObject" Target="../embeddings/oleObject1.bin"/><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8.wmf"/><Relationship Id="rId11" Type="http://schemas.openxmlformats.org/officeDocument/2006/relationships/image" Target="../media/image13.png"/><Relationship Id="rId5" Type="http://schemas.openxmlformats.org/officeDocument/2006/relationships/oleObject" Target="../embeddings/oleObject2.bin"/><Relationship Id="rId10" Type="http://schemas.openxmlformats.org/officeDocument/2006/relationships/image" Target="../media/image12.png"/><Relationship Id="rId4" Type="http://schemas.openxmlformats.org/officeDocument/2006/relationships/image" Target="../media/image7.wmf"/><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solidFill>
                  <a:schemeClr val="tx1"/>
                </a:solidFill>
              </a:rPr>
              <a:t>RMG &amp; RMG-Cat Workshop</a:t>
            </a:r>
            <a:endParaRPr lang="en-US" dirty="0"/>
          </a:p>
        </p:txBody>
      </p:sp>
      <p:sp>
        <p:nvSpPr>
          <p:cNvPr id="3" name="Subtitle 2"/>
          <p:cNvSpPr>
            <a:spLocks noGrp="1"/>
          </p:cNvSpPr>
          <p:nvPr>
            <p:ph type="subTitle" idx="1"/>
          </p:nvPr>
        </p:nvSpPr>
        <p:spPr>
          <a:xfrm>
            <a:off x="3200400" y="3383280"/>
            <a:ext cx="8229600" cy="2007870"/>
          </a:xfrm>
        </p:spPr>
        <p:txBody>
          <a:bodyPr>
            <a:normAutofit/>
          </a:bodyPr>
          <a:lstStyle/>
          <a:p>
            <a:r>
              <a:rPr lang="en-US" sz="2400" dirty="0"/>
              <a:t>ACS CATL Fall 2022</a:t>
            </a:r>
          </a:p>
          <a:p>
            <a:r>
              <a:rPr lang="en-US" sz="2400" dirty="0"/>
              <a:t>Open-Source Software Workshops</a:t>
            </a:r>
          </a:p>
          <a:p>
            <a:r>
              <a:rPr lang="en-US" sz="2400" dirty="0"/>
              <a:t>August 25</a:t>
            </a:r>
            <a:r>
              <a:rPr lang="en-US" sz="2400" baseline="30000" dirty="0"/>
              <a:t>th</a:t>
            </a:r>
            <a:r>
              <a:rPr lang="en-US" sz="2400" dirty="0"/>
              <a:t> 2022</a:t>
            </a:r>
          </a:p>
          <a:p>
            <a:r>
              <a:rPr lang="en-US" sz="2400" dirty="0"/>
              <a:t>Yunsie Chung, Bjarne </a:t>
            </a:r>
            <a:r>
              <a:rPr lang="en-US" sz="2400" dirty="0" err="1"/>
              <a:t>Kreitz</a:t>
            </a:r>
            <a:r>
              <a:rPr lang="en-US" sz="2400" dirty="0"/>
              <a:t> </a:t>
            </a:r>
          </a:p>
        </p:txBody>
      </p:sp>
    </p:spTree>
    <p:extLst>
      <p:ext uri="{BB962C8B-B14F-4D97-AF65-F5344CB8AC3E}">
        <p14:creationId xmlns:p14="http://schemas.microsoft.com/office/powerpoint/2010/main" val="4172108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743200" y="2133600"/>
            <a:ext cx="6705600" cy="2590800"/>
          </a:xfrm>
          <a:prstGeom prst="ellipse">
            <a:avLst/>
          </a:prstGeom>
          <a:noFill/>
          <a:ln w="28575">
            <a:solidFill>
              <a:srgbClr val="99333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10" name="TextBox 9"/>
          <p:cNvSpPr txBox="1"/>
          <p:nvPr/>
        </p:nvSpPr>
        <p:spPr>
          <a:xfrm>
            <a:off x="0" y="1"/>
            <a:ext cx="12192000" cy="461665"/>
          </a:xfrm>
          <a:prstGeom prst="rect">
            <a:avLst/>
          </a:prstGeom>
          <a:noFill/>
        </p:spPr>
        <p:txBody>
          <a:bodyPr wrap="square" rtlCol="1">
            <a:spAutoFit/>
          </a:bodyPr>
          <a:lstStyle/>
          <a:p>
            <a:pPr algn="ctr"/>
            <a:r>
              <a:rPr lang="en-US" sz="2400" b="1" dirty="0"/>
              <a:t>Reaction Mechanism Generator</a:t>
            </a:r>
            <a:endParaRPr lang="he-IL" sz="2400" b="1" dirty="0"/>
          </a:p>
        </p:txBody>
      </p:sp>
      <p:grpSp>
        <p:nvGrpSpPr>
          <p:cNvPr id="13" name="Group 12"/>
          <p:cNvGrpSpPr/>
          <p:nvPr/>
        </p:nvGrpSpPr>
        <p:grpSpPr>
          <a:xfrm>
            <a:off x="-461727" y="442268"/>
            <a:ext cx="5689605" cy="1084031"/>
            <a:chOff x="-461727" y="442267"/>
            <a:chExt cx="5689605" cy="1084031"/>
          </a:xfrm>
        </p:grpSpPr>
        <p:sp>
          <p:nvSpPr>
            <p:cNvPr id="11" name="TextBox 10"/>
            <p:cNvSpPr txBox="1"/>
            <p:nvPr/>
          </p:nvSpPr>
          <p:spPr>
            <a:xfrm>
              <a:off x="-461727" y="442267"/>
              <a:ext cx="5689605" cy="461665"/>
            </a:xfrm>
            <a:prstGeom prst="rect">
              <a:avLst/>
            </a:prstGeom>
            <a:noFill/>
          </p:spPr>
          <p:txBody>
            <a:bodyPr wrap="square" lIns="91440" tIns="45720" rIns="91440" bIns="45720" rtlCol="0">
              <a:spAutoFit/>
            </a:bodyPr>
            <a:lstStyle/>
            <a:p>
              <a:pPr algn="ctr"/>
              <a:r>
                <a:rPr lang="en-US" sz="2400" dirty="0"/>
                <a:t>Example: ethanol oxidation</a:t>
              </a:r>
              <a:endParaRPr lang="en-US" sz="3200" dirty="0"/>
            </a:p>
          </p:txBody>
        </p:sp>
        <p:sp>
          <p:nvSpPr>
            <p:cNvPr id="12" name="TextBox 11"/>
            <p:cNvSpPr txBox="1"/>
            <p:nvPr/>
          </p:nvSpPr>
          <p:spPr>
            <a:xfrm>
              <a:off x="0" y="818412"/>
              <a:ext cx="4780230" cy="707886"/>
            </a:xfrm>
            <a:prstGeom prst="rect">
              <a:avLst/>
            </a:prstGeom>
            <a:noFill/>
          </p:spPr>
          <p:txBody>
            <a:bodyPr wrap="square" lIns="91440" tIns="45720" rIns="91440" bIns="45720" rtlCol="0">
              <a:spAutoFit/>
            </a:bodyPr>
            <a:lstStyle/>
            <a:p>
              <a:pPr algn="ctr"/>
              <a:r>
                <a:rPr lang="en-US" sz="2000" dirty="0"/>
                <a:t>1000 ppm fuel, stoichiometric O</a:t>
              </a:r>
              <a:r>
                <a:rPr lang="en-US" sz="2000" baseline="-25000" dirty="0"/>
                <a:t>2</a:t>
              </a:r>
              <a:r>
                <a:rPr lang="en-US" sz="2000" dirty="0"/>
                <a:t>, in </a:t>
              </a:r>
              <a:r>
                <a:rPr lang="en-US" sz="2000" dirty="0" err="1"/>
                <a:t>Ar</a:t>
              </a:r>
              <a:endParaRPr lang="en-US" sz="2000" baseline="-25000" dirty="0"/>
            </a:p>
            <a:p>
              <a:pPr algn="ctr"/>
              <a:r>
                <a:rPr lang="en-US" sz="2000" dirty="0"/>
                <a:t>at 1500 K, 1 bar</a:t>
              </a:r>
              <a:endParaRPr lang="en-US" sz="2800" dirty="0"/>
            </a:p>
          </p:txBody>
        </p:sp>
      </p:grpSp>
      <p:pic>
        <p:nvPicPr>
          <p:cNvPr id="2" name="Picture 1"/>
          <p:cNvPicPr>
            <a:picLocks noChangeAspect="1"/>
          </p:cNvPicPr>
          <p:nvPr/>
        </p:nvPicPr>
        <p:blipFill>
          <a:blip r:embed="rId3"/>
          <a:stretch>
            <a:fillRect/>
          </a:stretch>
        </p:blipFill>
        <p:spPr>
          <a:xfrm>
            <a:off x="6379154" y="2515468"/>
            <a:ext cx="1000125" cy="386715"/>
          </a:xfrm>
          <a:prstGeom prst="rect">
            <a:avLst/>
          </a:prstGeom>
        </p:spPr>
      </p:pic>
      <p:pic>
        <p:nvPicPr>
          <p:cNvPr id="14" name="Picture 13"/>
          <p:cNvPicPr>
            <a:picLocks noChangeAspect="1"/>
          </p:cNvPicPr>
          <p:nvPr/>
        </p:nvPicPr>
        <p:blipFill>
          <a:blip r:embed="rId4"/>
          <a:stretch>
            <a:fillRect/>
          </a:stretch>
        </p:blipFill>
        <p:spPr>
          <a:xfrm>
            <a:off x="4784437" y="2836284"/>
            <a:ext cx="280035" cy="253365"/>
          </a:xfrm>
          <a:prstGeom prst="rect">
            <a:avLst/>
          </a:prstGeom>
        </p:spPr>
      </p:pic>
      <p:pic>
        <p:nvPicPr>
          <p:cNvPr id="4" name="Picture 3"/>
          <p:cNvPicPr>
            <a:picLocks noChangeAspect="1"/>
          </p:cNvPicPr>
          <p:nvPr/>
        </p:nvPicPr>
        <p:blipFill>
          <a:blip r:embed="rId5"/>
          <a:stretch>
            <a:fillRect/>
          </a:stretch>
        </p:blipFill>
        <p:spPr>
          <a:xfrm>
            <a:off x="1515222" y="2530886"/>
            <a:ext cx="346711" cy="306705"/>
          </a:xfrm>
          <a:prstGeom prst="rect">
            <a:avLst/>
          </a:prstGeom>
        </p:spPr>
      </p:pic>
      <p:pic>
        <p:nvPicPr>
          <p:cNvPr id="23" name="Picture 22"/>
          <p:cNvPicPr>
            <a:picLocks noChangeAspect="1"/>
          </p:cNvPicPr>
          <p:nvPr/>
        </p:nvPicPr>
        <p:blipFill>
          <a:blip r:embed="rId5"/>
          <a:stretch>
            <a:fillRect/>
          </a:stretch>
        </p:blipFill>
        <p:spPr>
          <a:xfrm>
            <a:off x="1513403" y="2994578"/>
            <a:ext cx="346711" cy="306705"/>
          </a:xfrm>
          <a:prstGeom prst="rect">
            <a:avLst/>
          </a:prstGeom>
        </p:spPr>
      </p:pic>
      <p:pic>
        <p:nvPicPr>
          <p:cNvPr id="5" name="Picture 4"/>
          <p:cNvPicPr>
            <a:picLocks noChangeAspect="1"/>
          </p:cNvPicPr>
          <p:nvPr/>
        </p:nvPicPr>
        <p:blipFill>
          <a:blip r:embed="rId6"/>
          <a:stretch>
            <a:fillRect/>
          </a:stretch>
        </p:blipFill>
        <p:spPr>
          <a:xfrm>
            <a:off x="1126429" y="4742880"/>
            <a:ext cx="480060" cy="306705"/>
          </a:xfrm>
          <a:prstGeom prst="rect">
            <a:avLst/>
          </a:prstGeom>
        </p:spPr>
      </p:pic>
      <p:pic>
        <p:nvPicPr>
          <p:cNvPr id="6" name="Picture 5"/>
          <p:cNvPicPr>
            <a:picLocks noChangeAspect="1"/>
          </p:cNvPicPr>
          <p:nvPr/>
        </p:nvPicPr>
        <p:blipFill>
          <a:blip r:embed="rId7"/>
          <a:stretch>
            <a:fillRect/>
          </a:stretch>
        </p:blipFill>
        <p:spPr>
          <a:xfrm>
            <a:off x="231077" y="4068351"/>
            <a:ext cx="1253491" cy="453391"/>
          </a:xfrm>
          <a:prstGeom prst="rect">
            <a:avLst/>
          </a:prstGeom>
        </p:spPr>
      </p:pic>
      <p:pic>
        <p:nvPicPr>
          <p:cNvPr id="26" name="Picture 25"/>
          <p:cNvPicPr>
            <a:picLocks noChangeAspect="1"/>
          </p:cNvPicPr>
          <p:nvPr/>
        </p:nvPicPr>
        <p:blipFill>
          <a:blip r:embed="rId8"/>
          <a:stretch>
            <a:fillRect/>
          </a:stretch>
        </p:blipFill>
        <p:spPr>
          <a:xfrm>
            <a:off x="6639399" y="4997626"/>
            <a:ext cx="1333500" cy="440055"/>
          </a:xfrm>
          <a:prstGeom prst="rect">
            <a:avLst/>
          </a:prstGeom>
        </p:spPr>
      </p:pic>
      <p:pic>
        <p:nvPicPr>
          <p:cNvPr id="28" name="Picture 27"/>
          <p:cNvPicPr>
            <a:picLocks noChangeAspect="1"/>
          </p:cNvPicPr>
          <p:nvPr/>
        </p:nvPicPr>
        <p:blipFill>
          <a:blip r:embed="rId9"/>
          <a:stretch>
            <a:fillRect/>
          </a:stretch>
        </p:blipFill>
        <p:spPr>
          <a:xfrm>
            <a:off x="8605601" y="4559105"/>
            <a:ext cx="906780" cy="386715"/>
          </a:xfrm>
          <a:prstGeom prst="rect">
            <a:avLst/>
          </a:prstGeom>
        </p:spPr>
      </p:pic>
      <p:pic>
        <p:nvPicPr>
          <p:cNvPr id="29" name="Picture 28"/>
          <p:cNvPicPr>
            <a:picLocks noChangeAspect="1"/>
          </p:cNvPicPr>
          <p:nvPr/>
        </p:nvPicPr>
        <p:blipFill>
          <a:blip r:embed="rId10"/>
          <a:stretch>
            <a:fillRect/>
          </a:stretch>
        </p:blipFill>
        <p:spPr>
          <a:xfrm>
            <a:off x="9876952" y="4148187"/>
            <a:ext cx="1000125" cy="466725"/>
          </a:xfrm>
          <a:prstGeom prst="rect">
            <a:avLst/>
          </a:prstGeom>
        </p:spPr>
      </p:pic>
      <p:pic>
        <p:nvPicPr>
          <p:cNvPr id="34" name="Picture 33"/>
          <p:cNvPicPr>
            <a:picLocks noChangeAspect="1"/>
          </p:cNvPicPr>
          <p:nvPr/>
        </p:nvPicPr>
        <p:blipFill>
          <a:blip r:embed="rId11"/>
          <a:stretch>
            <a:fillRect/>
          </a:stretch>
        </p:blipFill>
        <p:spPr>
          <a:xfrm>
            <a:off x="9632001" y="1914528"/>
            <a:ext cx="533400" cy="306705"/>
          </a:xfrm>
          <a:prstGeom prst="rect">
            <a:avLst/>
          </a:prstGeom>
        </p:spPr>
      </p:pic>
      <p:pic>
        <p:nvPicPr>
          <p:cNvPr id="35" name="Picture 34"/>
          <p:cNvPicPr>
            <a:picLocks noChangeAspect="1"/>
          </p:cNvPicPr>
          <p:nvPr/>
        </p:nvPicPr>
        <p:blipFill>
          <a:blip r:embed="rId12"/>
          <a:stretch>
            <a:fillRect/>
          </a:stretch>
        </p:blipFill>
        <p:spPr>
          <a:xfrm>
            <a:off x="9218723" y="2348922"/>
            <a:ext cx="1146811" cy="306705"/>
          </a:xfrm>
          <a:prstGeom prst="rect">
            <a:avLst/>
          </a:prstGeom>
        </p:spPr>
      </p:pic>
      <p:pic>
        <p:nvPicPr>
          <p:cNvPr id="36" name="Picture 35"/>
          <p:cNvPicPr>
            <a:picLocks noChangeAspect="1"/>
          </p:cNvPicPr>
          <p:nvPr/>
        </p:nvPicPr>
        <p:blipFill>
          <a:blip r:embed="rId6"/>
          <a:stretch>
            <a:fillRect/>
          </a:stretch>
        </p:blipFill>
        <p:spPr>
          <a:xfrm>
            <a:off x="8262701" y="950074"/>
            <a:ext cx="480060" cy="306705"/>
          </a:xfrm>
          <a:prstGeom prst="rect">
            <a:avLst/>
          </a:prstGeom>
        </p:spPr>
      </p:pic>
      <p:pic>
        <p:nvPicPr>
          <p:cNvPr id="38" name="Picture 37"/>
          <p:cNvPicPr>
            <a:picLocks noChangeAspect="1"/>
          </p:cNvPicPr>
          <p:nvPr/>
        </p:nvPicPr>
        <p:blipFill>
          <a:blip r:embed="rId13"/>
          <a:stretch>
            <a:fillRect/>
          </a:stretch>
        </p:blipFill>
        <p:spPr>
          <a:xfrm>
            <a:off x="7908864" y="1422571"/>
            <a:ext cx="1160145" cy="360045"/>
          </a:xfrm>
          <a:prstGeom prst="rect">
            <a:avLst/>
          </a:prstGeom>
        </p:spPr>
      </p:pic>
      <p:pic>
        <p:nvPicPr>
          <p:cNvPr id="41" name="Picture 40"/>
          <p:cNvPicPr>
            <a:picLocks noChangeAspect="1"/>
          </p:cNvPicPr>
          <p:nvPr/>
        </p:nvPicPr>
        <p:blipFill>
          <a:blip r:embed="rId14"/>
          <a:stretch>
            <a:fillRect/>
          </a:stretch>
        </p:blipFill>
        <p:spPr>
          <a:xfrm>
            <a:off x="4813013" y="847784"/>
            <a:ext cx="520065" cy="306705"/>
          </a:xfrm>
          <a:prstGeom prst="rect">
            <a:avLst/>
          </a:prstGeom>
        </p:spPr>
      </p:pic>
      <p:pic>
        <p:nvPicPr>
          <p:cNvPr id="42" name="Picture 41"/>
          <p:cNvPicPr>
            <a:picLocks noChangeAspect="1"/>
          </p:cNvPicPr>
          <p:nvPr/>
        </p:nvPicPr>
        <p:blipFill>
          <a:blip r:embed="rId15"/>
          <a:stretch>
            <a:fillRect/>
          </a:stretch>
        </p:blipFill>
        <p:spPr>
          <a:xfrm>
            <a:off x="4369709" y="1346201"/>
            <a:ext cx="1053465" cy="306705"/>
          </a:xfrm>
          <a:prstGeom prst="rect">
            <a:avLst/>
          </a:prstGeom>
        </p:spPr>
      </p:pic>
      <p:sp>
        <p:nvSpPr>
          <p:cNvPr id="53" name="TextBox 52"/>
          <p:cNvSpPr txBox="1"/>
          <p:nvPr/>
        </p:nvSpPr>
        <p:spPr>
          <a:xfrm>
            <a:off x="5667937" y="2703675"/>
            <a:ext cx="381836" cy="523220"/>
          </a:xfrm>
          <a:prstGeom prst="rect">
            <a:avLst/>
          </a:prstGeom>
          <a:noFill/>
        </p:spPr>
        <p:txBody>
          <a:bodyPr wrap="none" rtlCol="1">
            <a:spAutoFit/>
          </a:bodyPr>
          <a:lstStyle/>
          <a:p>
            <a:r>
              <a:rPr lang="en-US" sz="2800" b="1" dirty="0"/>
              <a:t>+</a:t>
            </a:r>
            <a:endParaRPr lang="he-IL" sz="2800" b="1" dirty="0"/>
          </a:p>
        </p:txBody>
      </p:sp>
      <p:pic>
        <p:nvPicPr>
          <p:cNvPr id="54" name="Picture 53"/>
          <p:cNvPicPr>
            <a:picLocks noChangeAspect="1"/>
          </p:cNvPicPr>
          <p:nvPr/>
        </p:nvPicPr>
        <p:blipFill>
          <a:blip r:embed="rId16"/>
          <a:stretch>
            <a:fillRect/>
          </a:stretch>
        </p:blipFill>
        <p:spPr>
          <a:xfrm>
            <a:off x="10637950" y="4969754"/>
            <a:ext cx="306705" cy="253365"/>
          </a:xfrm>
          <a:prstGeom prst="rect">
            <a:avLst/>
          </a:prstGeom>
        </p:spPr>
      </p:pic>
      <p:pic>
        <p:nvPicPr>
          <p:cNvPr id="55" name="Picture 54"/>
          <p:cNvPicPr>
            <a:picLocks noChangeAspect="1"/>
          </p:cNvPicPr>
          <p:nvPr/>
        </p:nvPicPr>
        <p:blipFill>
          <a:blip r:embed="rId16"/>
          <a:stretch>
            <a:fillRect/>
          </a:stretch>
        </p:blipFill>
        <p:spPr>
          <a:xfrm>
            <a:off x="9158864" y="5130975"/>
            <a:ext cx="306705" cy="253365"/>
          </a:xfrm>
          <a:prstGeom prst="rect">
            <a:avLst/>
          </a:prstGeom>
        </p:spPr>
      </p:pic>
      <p:pic>
        <p:nvPicPr>
          <p:cNvPr id="56" name="Picture 55"/>
          <p:cNvPicPr>
            <a:picLocks noChangeAspect="1"/>
          </p:cNvPicPr>
          <p:nvPr/>
        </p:nvPicPr>
        <p:blipFill>
          <a:blip r:embed="rId16"/>
          <a:stretch>
            <a:fillRect/>
          </a:stretch>
        </p:blipFill>
        <p:spPr>
          <a:xfrm>
            <a:off x="7561117" y="5621046"/>
            <a:ext cx="306705" cy="253365"/>
          </a:xfrm>
          <a:prstGeom prst="rect">
            <a:avLst/>
          </a:prstGeom>
        </p:spPr>
      </p:pic>
      <p:pic>
        <p:nvPicPr>
          <p:cNvPr id="64" name="Picture 63"/>
          <p:cNvPicPr>
            <a:picLocks noChangeAspect="1"/>
          </p:cNvPicPr>
          <p:nvPr/>
        </p:nvPicPr>
        <p:blipFill>
          <a:blip r:embed="rId8"/>
          <a:stretch>
            <a:fillRect/>
          </a:stretch>
        </p:blipFill>
        <p:spPr>
          <a:xfrm>
            <a:off x="2549177" y="4742879"/>
            <a:ext cx="1333500" cy="440055"/>
          </a:xfrm>
          <a:prstGeom prst="rect">
            <a:avLst/>
          </a:prstGeom>
        </p:spPr>
      </p:pic>
      <p:pic>
        <p:nvPicPr>
          <p:cNvPr id="65" name="Picture 64"/>
          <p:cNvPicPr>
            <a:picLocks noChangeAspect="1"/>
          </p:cNvPicPr>
          <p:nvPr/>
        </p:nvPicPr>
        <p:blipFill>
          <a:blip r:embed="rId9"/>
          <a:stretch>
            <a:fillRect/>
          </a:stretch>
        </p:blipFill>
        <p:spPr>
          <a:xfrm>
            <a:off x="4633785" y="5181029"/>
            <a:ext cx="906780" cy="386715"/>
          </a:xfrm>
          <a:prstGeom prst="rect">
            <a:avLst/>
          </a:prstGeom>
        </p:spPr>
      </p:pic>
      <p:pic>
        <p:nvPicPr>
          <p:cNvPr id="66" name="Picture 65"/>
          <p:cNvPicPr>
            <a:picLocks noChangeAspect="1"/>
          </p:cNvPicPr>
          <p:nvPr/>
        </p:nvPicPr>
        <p:blipFill>
          <a:blip r:embed="rId10"/>
          <a:stretch>
            <a:fillRect/>
          </a:stretch>
        </p:blipFill>
        <p:spPr>
          <a:xfrm>
            <a:off x="5588252" y="5838802"/>
            <a:ext cx="1000125" cy="466725"/>
          </a:xfrm>
          <a:prstGeom prst="rect">
            <a:avLst/>
          </a:prstGeom>
        </p:spPr>
      </p:pic>
      <p:pic>
        <p:nvPicPr>
          <p:cNvPr id="58" name="Picture 57"/>
          <p:cNvPicPr>
            <a:picLocks noChangeAspect="1"/>
          </p:cNvPicPr>
          <p:nvPr/>
        </p:nvPicPr>
        <p:blipFill>
          <a:blip r:embed="rId17"/>
          <a:stretch>
            <a:fillRect/>
          </a:stretch>
        </p:blipFill>
        <p:spPr>
          <a:xfrm>
            <a:off x="9751669" y="3289569"/>
            <a:ext cx="853440" cy="413385"/>
          </a:xfrm>
          <a:prstGeom prst="rect">
            <a:avLst/>
          </a:prstGeom>
        </p:spPr>
      </p:pic>
      <p:pic>
        <p:nvPicPr>
          <p:cNvPr id="61" name="Picture 60"/>
          <p:cNvPicPr>
            <a:picLocks noChangeAspect="1"/>
          </p:cNvPicPr>
          <p:nvPr/>
        </p:nvPicPr>
        <p:blipFill>
          <a:blip r:embed="rId18"/>
          <a:stretch>
            <a:fillRect/>
          </a:stretch>
        </p:blipFill>
        <p:spPr>
          <a:xfrm>
            <a:off x="10558988" y="2941887"/>
            <a:ext cx="306705" cy="293371"/>
          </a:xfrm>
          <a:prstGeom prst="rect">
            <a:avLst/>
          </a:prstGeom>
        </p:spPr>
      </p:pic>
      <p:pic>
        <p:nvPicPr>
          <p:cNvPr id="63" name="Picture 62"/>
          <p:cNvPicPr>
            <a:picLocks noChangeAspect="1"/>
          </p:cNvPicPr>
          <p:nvPr/>
        </p:nvPicPr>
        <p:blipFill>
          <a:blip r:embed="rId19"/>
          <a:stretch>
            <a:fillRect/>
          </a:stretch>
        </p:blipFill>
        <p:spPr>
          <a:xfrm>
            <a:off x="6302627" y="3740106"/>
            <a:ext cx="253365" cy="240031"/>
          </a:xfrm>
          <a:prstGeom prst="rect">
            <a:avLst/>
          </a:prstGeom>
        </p:spPr>
      </p:pic>
      <p:pic>
        <p:nvPicPr>
          <p:cNvPr id="40" name="Picture 39"/>
          <p:cNvPicPr>
            <a:picLocks noChangeAspect="1"/>
          </p:cNvPicPr>
          <p:nvPr/>
        </p:nvPicPr>
        <p:blipFill>
          <a:blip r:embed="rId20"/>
          <a:stretch>
            <a:fillRect/>
          </a:stretch>
        </p:blipFill>
        <p:spPr>
          <a:xfrm>
            <a:off x="6056166" y="1108730"/>
            <a:ext cx="1053465" cy="360045"/>
          </a:xfrm>
          <a:prstGeom prst="rect">
            <a:avLst/>
          </a:prstGeom>
        </p:spPr>
      </p:pic>
      <p:pic>
        <p:nvPicPr>
          <p:cNvPr id="39" name="Picture 38"/>
          <p:cNvPicPr>
            <a:picLocks noChangeAspect="1"/>
          </p:cNvPicPr>
          <p:nvPr/>
        </p:nvPicPr>
        <p:blipFill>
          <a:blip r:embed="rId21"/>
          <a:stretch>
            <a:fillRect/>
          </a:stretch>
        </p:blipFill>
        <p:spPr>
          <a:xfrm>
            <a:off x="6475948" y="616433"/>
            <a:ext cx="573405" cy="306705"/>
          </a:xfrm>
          <a:prstGeom prst="rect">
            <a:avLst/>
          </a:prstGeom>
        </p:spPr>
      </p:pic>
      <p:pic>
        <p:nvPicPr>
          <p:cNvPr id="7" name="Picture 6"/>
          <p:cNvPicPr>
            <a:picLocks noChangeAspect="1"/>
          </p:cNvPicPr>
          <p:nvPr/>
        </p:nvPicPr>
        <p:blipFill>
          <a:blip r:embed="rId22"/>
          <a:stretch>
            <a:fillRect/>
          </a:stretch>
        </p:blipFill>
        <p:spPr>
          <a:xfrm>
            <a:off x="2006831" y="5915002"/>
            <a:ext cx="960120" cy="360045"/>
          </a:xfrm>
          <a:prstGeom prst="rect">
            <a:avLst/>
          </a:prstGeom>
        </p:spPr>
      </p:pic>
      <p:pic>
        <p:nvPicPr>
          <p:cNvPr id="17" name="Picture 16"/>
          <p:cNvPicPr>
            <a:picLocks noChangeAspect="1"/>
          </p:cNvPicPr>
          <p:nvPr/>
        </p:nvPicPr>
        <p:blipFill>
          <a:blip r:embed="rId23"/>
          <a:stretch>
            <a:fillRect/>
          </a:stretch>
        </p:blipFill>
        <p:spPr>
          <a:xfrm>
            <a:off x="1506385" y="1720487"/>
            <a:ext cx="1680211" cy="426720"/>
          </a:xfrm>
          <a:prstGeom prst="rect">
            <a:avLst/>
          </a:prstGeom>
        </p:spPr>
      </p:pic>
      <p:pic>
        <p:nvPicPr>
          <p:cNvPr id="18" name="Picture 17"/>
          <p:cNvPicPr>
            <a:picLocks noChangeAspect="1"/>
          </p:cNvPicPr>
          <p:nvPr/>
        </p:nvPicPr>
        <p:blipFill>
          <a:blip r:embed="rId24"/>
          <a:stretch>
            <a:fillRect/>
          </a:stretch>
        </p:blipFill>
        <p:spPr>
          <a:xfrm>
            <a:off x="6346142" y="867342"/>
            <a:ext cx="1093471" cy="440055"/>
          </a:xfrm>
          <a:prstGeom prst="rect">
            <a:avLst/>
          </a:prstGeom>
        </p:spPr>
      </p:pic>
      <p:pic>
        <p:nvPicPr>
          <p:cNvPr id="19" name="Picture 18"/>
          <p:cNvPicPr>
            <a:picLocks noChangeAspect="1"/>
          </p:cNvPicPr>
          <p:nvPr/>
        </p:nvPicPr>
        <p:blipFill>
          <a:blip r:embed="rId25"/>
          <a:stretch>
            <a:fillRect/>
          </a:stretch>
        </p:blipFill>
        <p:spPr>
          <a:xfrm>
            <a:off x="9775911" y="5104827"/>
            <a:ext cx="1600200" cy="373380"/>
          </a:xfrm>
          <a:prstGeom prst="rect">
            <a:avLst/>
          </a:prstGeom>
        </p:spPr>
      </p:pic>
      <p:pic>
        <p:nvPicPr>
          <p:cNvPr id="15" name="Picture 14"/>
          <p:cNvPicPr>
            <a:picLocks noChangeAspect="1"/>
          </p:cNvPicPr>
          <p:nvPr/>
        </p:nvPicPr>
        <p:blipFill>
          <a:blip r:embed="rId26"/>
          <a:stretch>
            <a:fillRect/>
          </a:stretch>
        </p:blipFill>
        <p:spPr>
          <a:xfrm>
            <a:off x="2620431" y="4977613"/>
            <a:ext cx="906780" cy="306705"/>
          </a:xfrm>
          <a:prstGeom prst="rect">
            <a:avLst/>
          </a:prstGeom>
        </p:spPr>
      </p:pic>
      <p:pic>
        <p:nvPicPr>
          <p:cNvPr id="20" name="Picture 19"/>
          <p:cNvPicPr>
            <a:picLocks noChangeAspect="1"/>
          </p:cNvPicPr>
          <p:nvPr/>
        </p:nvPicPr>
        <p:blipFill>
          <a:blip r:embed="rId27"/>
          <a:stretch>
            <a:fillRect/>
          </a:stretch>
        </p:blipFill>
        <p:spPr>
          <a:xfrm>
            <a:off x="9745751" y="1112357"/>
            <a:ext cx="533400" cy="306705"/>
          </a:xfrm>
          <a:prstGeom prst="rect">
            <a:avLst/>
          </a:prstGeom>
        </p:spPr>
      </p:pic>
      <p:grpSp>
        <p:nvGrpSpPr>
          <p:cNvPr id="67" name="Group 66"/>
          <p:cNvGrpSpPr/>
          <p:nvPr/>
        </p:nvGrpSpPr>
        <p:grpSpPr>
          <a:xfrm>
            <a:off x="3056128" y="5350885"/>
            <a:ext cx="537181" cy="306705"/>
            <a:chOff x="3527590" y="5996739"/>
            <a:chExt cx="767400" cy="306705"/>
          </a:xfrm>
        </p:grpSpPr>
        <p:pic>
          <p:nvPicPr>
            <p:cNvPr id="69" name="Picture 68"/>
            <p:cNvPicPr>
              <a:picLocks noChangeAspect="1"/>
            </p:cNvPicPr>
            <p:nvPr/>
          </p:nvPicPr>
          <p:blipFill rotWithShape="1">
            <a:blip r:embed="rId28"/>
            <a:srcRect l="64130" r="953"/>
            <a:stretch/>
          </p:blipFill>
          <p:spPr>
            <a:xfrm>
              <a:off x="3527590" y="5996739"/>
              <a:ext cx="286022" cy="306705"/>
            </a:xfrm>
            <a:prstGeom prst="rect">
              <a:avLst/>
            </a:prstGeom>
          </p:spPr>
        </p:pic>
        <p:pic>
          <p:nvPicPr>
            <p:cNvPr id="79" name="Picture 78"/>
            <p:cNvPicPr>
              <a:picLocks noChangeAspect="1"/>
            </p:cNvPicPr>
            <p:nvPr/>
          </p:nvPicPr>
          <p:blipFill rotWithShape="1">
            <a:blip r:embed="rId28"/>
            <a:srcRect l="16186" r="34613"/>
            <a:stretch/>
          </p:blipFill>
          <p:spPr>
            <a:xfrm>
              <a:off x="3757272" y="5996739"/>
              <a:ext cx="403029" cy="306705"/>
            </a:xfrm>
            <a:prstGeom prst="rect">
              <a:avLst/>
            </a:prstGeom>
          </p:spPr>
        </p:pic>
        <p:pic>
          <p:nvPicPr>
            <p:cNvPr id="81" name="Picture 80"/>
            <p:cNvPicPr>
              <a:picLocks noChangeAspect="1"/>
            </p:cNvPicPr>
            <p:nvPr/>
          </p:nvPicPr>
          <p:blipFill rotWithShape="1">
            <a:blip r:embed="rId28"/>
            <a:srcRect r="80559"/>
            <a:stretch/>
          </p:blipFill>
          <p:spPr>
            <a:xfrm>
              <a:off x="4135739" y="5996739"/>
              <a:ext cx="159251" cy="306705"/>
            </a:xfrm>
            <a:prstGeom prst="rect">
              <a:avLst/>
            </a:prstGeom>
          </p:spPr>
        </p:pic>
      </p:grpSp>
      <p:grpSp>
        <p:nvGrpSpPr>
          <p:cNvPr id="82" name="Group 81"/>
          <p:cNvGrpSpPr/>
          <p:nvPr/>
        </p:nvGrpSpPr>
        <p:grpSpPr>
          <a:xfrm>
            <a:off x="4600763" y="5641390"/>
            <a:ext cx="537181" cy="306705"/>
            <a:chOff x="3527590" y="5996739"/>
            <a:chExt cx="767400" cy="306705"/>
          </a:xfrm>
        </p:grpSpPr>
        <p:pic>
          <p:nvPicPr>
            <p:cNvPr id="83" name="Picture 82"/>
            <p:cNvPicPr>
              <a:picLocks noChangeAspect="1"/>
            </p:cNvPicPr>
            <p:nvPr/>
          </p:nvPicPr>
          <p:blipFill rotWithShape="1">
            <a:blip r:embed="rId28"/>
            <a:srcRect l="64130" r="953"/>
            <a:stretch/>
          </p:blipFill>
          <p:spPr>
            <a:xfrm>
              <a:off x="3527590" y="5996739"/>
              <a:ext cx="286022" cy="306705"/>
            </a:xfrm>
            <a:prstGeom prst="rect">
              <a:avLst/>
            </a:prstGeom>
          </p:spPr>
        </p:pic>
        <p:pic>
          <p:nvPicPr>
            <p:cNvPr id="84" name="Picture 83"/>
            <p:cNvPicPr>
              <a:picLocks noChangeAspect="1"/>
            </p:cNvPicPr>
            <p:nvPr/>
          </p:nvPicPr>
          <p:blipFill rotWithShape="1">
            <a:blip r:embed="rId28"/>
            <a:srcRect l="16186" r="34613"/>
            <a:stretch/>
          </p:blipFill>
          <p:spPr>
            <a:xfrm>
              <a:off x="3757272" y="5996739"/>
              <a:ext cx="403029" cy="306705"/>
            </a:xfrm>
            <a:prstGeom prst="rect">
              <a:avLst/>
            </a:prstGeom>
          </p:spPr>
        </p:pic>
        <p:pic>
          <p:nvPicPr>
            <p:cNvPr id="85" name="Picture 84"/>
            <p:cNvPicPr>
              <a:picLocks noChangeAspect="1"/>
            </p:cNvPicPr>
            <p:nvPr/>
          </p:nvPicPr>
          <p:blipFill rotWithShape="1">
            <a:blip r:embed="rId28"/>
            <a:srcRect r="80559"/>
            <a:stretch/>
          </p:blipFill>
          <p:spPr>
            <a:xfrm>
              <a:off x="4135739" y="5996739"/>
              <a:ext cx="159251" cy="306705"/>
            </a:xfrm>
            <a:prstGeom prst="rect">
              <a:avLst/>
            </a:prstGeom>
          </p:spPr>
        </p:pic>
      </p:grpSp>
      <p:grpSp>
        <p:nvGrpSpPr>
          <p:cNvPr id="86" name="Group 85"/>
          <p:cNvGrpSpPr/>
          <p:nvPr/>
        </p:nvGrpSpPr>
        <p:grpSpPr>
          <a:xfrm>
            <a:off x="5658368" y="6391801"/>
            <a:ext cx="537181" cy="306705"/>
            <a:chOff x="3527590" y="5996739"/>
            <a:chExt cx="767400" cy="306705"/>
          </a:xfrm>
        </p:grpSpPr>
        <p:pic>
          <p:nvPicPr>
            <p:cNvPr id="87" name="Picture 86"/>
            <p:cNvPicPr>
              <a:picLocks noChangeAspect="1"/>
            </p:cNvPicPr>
            <p:nvPr/>
          </p:nvPicPr>
          <p:blipFill rotWithShape="1">
            <a:blip r:embed="rId28"/>
            <a:srcRect l="64130" r="953"/>
            <a:stretch/>
          </p:blipFill>
          <p:spPr>
            <a:xfrm>
              <a:off x="3527590" y="5996739"/>
              <a:ext cx="286022" cy="306705"/>
            </a:xfrm>
            <a:prstGeom prst="rect">
              <a:avLst/>
            </a:prstGeom>
          </p:spPr>
        </p:pic>
        <p:pic>
          <p:nvPicPr>
            <p:cNvPr id="88" name="Picture 87"/>
            <p:cNvPicPr>
              <a:picLocks noChangeAspect="1"/>
            </p:cNvPicPr>
            <p:nvPr/>
          </p:nvPicPr>
          <p:blipFill rotWithShape="1">
            <a:blip r:embed="rId28"/>
            <a:srcRect l="16186" r="34613"/>
            <a:stretch/>
          </p:blipFill>
          <p:spPr>
            <a:xfrm>
              <a:off x="3757274" y="5996739"/>
              <a:ext cx="403029" cy="306705"/>
            </a:xfrm>
            <a:prstGeom prst="rect">
              <a:avLst/>
            </a:prstGeom>
          </p:spPr>
        </p:pic>
        <p:pic>
          <p:nvPicPr>
            <p:cNvPr id="89" name="Picture 88"/>
            <p:cNvPicPr>
              <a:picLocks noChangeAspect="1"/>
            </p:cNvPicPr>
            <p:nvPr/>
          </p:nvPicPr>
          <p:blipFill rotWithShape="1">
            <a:blip r:embed="rId28"/>
            <a:srcRect r="80559"/>
            <a:stretch/>
          </p:blipFill>
          <p:spPr>
            <a:xfrm>
              <a:off x="4135739" y="5996739"/>
              <a:ext cx="159251" cy="306705"/>
            </a:xfrm>
            <a:prstGeom prst="rect">
              <a:avLst/>
            </a:prstGeom>
          </p:spPr>
        </p:pic>
      </p:grpSp>
      <p:cxnSp>
        <p:nvCxnSpPr>
          <p:cNvPr id="70" name="Straight Arrow Connector 69"/>
          <p:cNvCxnSpPr/>
          <p:nvPr/>
        </p:nvCxnSpPr>
        <p:spPr>
          <a:xfrm flipH="1">
            <a:off x="1590763" y="3105775"/>
            <a:ext cx="3975040" cy="1042419"/>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flipV="1">
            <a:off x="5137943" y="1708126"/>
            <a:ext cx="1283967" cy="865495"/>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2011716" y="2979160"/>
            <a:ext cx="2662147" cy="28793"/>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6582904" y="1468783"/>
            <a:ext cx="110021" cy="964360"/>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7033354" y="1837466"/>
            <a:ext cx="958425" cy="667791"/>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414870" y="2502282"/>
            <a:ext cx="1727687" cy="153999"/>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822568" y="3082406"/>
            <a:ext cx="375021" cy="1863423"/>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7145109" y="3073389"/>
            <a:ext cx="1588119" cy="1485715"/>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7362338" y="2979158"/>
            <a:ext cx="2536367" cy="1262375"/>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3681371" y="3170255"/>
            <a:ext cx="2015551" cy="1572628"/>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5136931" y="3153207"/>
            <a:ext cx="705716" cy="1943237"/>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5993959" y="3150525"/>
            <a:ext cx="6805" cy="2597211"/>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7468519" y="2830608"/>
            <a:ext cx="2406140" cy="404661"/>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03412"/>
      </p:ext>
    </p:extLst>
  </p:cSld>
  <p:clrMapOvr>
    <a:masterClrMapping/>
  </p:clrMapOvr>
  <mc:AlternateContent xmlns:mc="http://schemas.openxmlformats.org/markup-compatibility/2006" xmlns:p14="http://schemas.microsoft.com/office/powerpoint/2010/main">
    <mc:Choice Requires="p14">
      <p:transition spd="med" p14:dur="700" advTm="2700">
        <p:fade/>
      </p:transition>
    </mc:Choice>
    <mc:Fallback xmlns="">
      <p:transition spd="med" advTm="27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3"/>
                                        </p:tgtEl>
                                      </p:cBhvr>
                                    </p:animEffect>
                                    <p:set>
                                      <p:cBhvr>
                                        <p:cTn id="13" dur="1" fill="hold">
                                          <p:stCondLst>
                                            <p:cond delay="499"/>
                                          </p:stCondLst>
                                        </p:cTn>
                                        <p:tgtEl>
                                          <p:spTgt spid="5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6"/>
                                        </p:tgtEl>
                                      </p:cBhvr>
                                    </p:animEffect>
                                    <p:set>
                                      <p:cBhvr>
                                        <p:cTn id="16" dur="1" fill="hold">
                                          <p:stCondLst>
                                            <p:cond delay="499"/>
                                          </p:stCondLst>
                                        </p:cTn>
                                        <p:tgtEl>
                                          <p:spTgt spid="5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4"/>
                                        </p:tgtEl>
                                      </p:cBhvr>
                                    </p:animEffect>
                                    <p:set>
                                      <p:cBhvr>
                                        <p:cTn id="19" dur="1" fill="hold">
                                          <p:stCondLst>
                                            <p:cond delay="499"/>
                                          </p:stCondLst>
                                        </p:cTn>
                                        <p:tgtEl>
                                          <p:spTgt spid="5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86"/>
                                        </p:tgtEl>
                                      </p:cBhvr>
                                    </p:animEffect>
                                    <p:set>
                                      <p:cBhvr>
                                        <p:cTn id="22" dur="1" fill="hold">
                                          <p:stCondLst>
                                            <p:cond delay="499"/>
                                          </p:stCondLst>
                                        </p:cTn>
                                        <p:tgtEl>
                                          <p:spTgt spid="8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7"/>
                                        </p:tgtEl>
                                      </p:cBhvr>
                                    </p:animEffect>
                                    <p:set>
                                      <p:cBhvr>
                                        <p:cTn id="25" dur="1" fill="hold">
                                          <p:stCondLst>
                                            <p:cond delay="499"/>
                                          </p:stCondLst>
                                        </p:cTn>
                                        <p:tgtEl>
                                          <p:spTgt spid="6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4"/>
                                        </p:tgtEl>
                                      </p:cBhvr>
                                    </p:animEffect>
                                    <p:set>
                                      <p:cBhvr>
                                        <p:cTn id="28" dur="1" fill="hold">
                                          <p:stCondLst>
                                            <p:cond delay="499"/>
                                          </p:stCondLst>
                                        </p:cTn>
                                        <p:tgtEl>
                                          <p:spTgt spid="6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6"/>
                                        </p:tgtEl>
                                      </p:cBhvr>
                                    </p:animEffect>
                                    <p:set>
                                      <p:cBhvr>
                                        <p:cTn id="31" dur="1" fill="hold">
                                          <p:stCondLst>
                                            <p:cond delay="499"/>
                                          </p:stCondLst>
                                        </p:cTn>
                                        <p:tgtEl>
                                          <p:spTgt spid="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71"/>
                                        </p:tgtEl>
                                      </p:cBhvr>
                                    </p:animEffect>
                                    <p:set>
                                      <p:cBhvr>
                                        <p:cTn id="37" dur="1" fill="hold">
                                          <p:stCondLst>
                                            <p:cond delay="499"/>
                                          </p:stCondLst>
                                        </p:cTn>
                                        <p:tgtEl>
                                          <p:spTgt spid="7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94"/>
                                        </p:tgtEl>
                                      </p:cBhvr>
                                    </p:animEffect>
                                    <p:set>
                                      <p:cBhvr>
                                        <p:cTn id="49" dur="1" fill="hold">
                                          <p:stCondLst>
                                            <p:cond delay="499"/>
                                          </p:stCondLst>
                                        </p:cTn>
                                        <p:tgtEl>
                                          <p:spTgt spid="9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90"/>
                                        </p:tgtEl>
                                      </p:cBhvr>
                                    </p:animEffect>
                                    <p:set>
                                      <p:cBhvr>
                                        <p:cTn id="52" dur="1" fill="hold">
                                          <p:stCondLst>
                                            <p:cond delay="499"/>
                                          </p:stCondLst>
                                        </p:cTn>
                                        <p:tgtEl>
                                          <p:spTgt spid="90"/>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77"/>
                                        </p:tgtEl>
                                      </p:cBhvr>
                                    </p:animEffect>
                                    <p:set>
                                      <p:cBhvr>
                                        <p:cTn id="55" dur="1" fill="hold">
                                          <p:stCondLst>
                                            <p:cond delay="499"/>
                                          </p:stCondLst>
                                        </p:cTn>
                                        <p:tgtEl>
                                          <p:spTgt spid="7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76"/>
                                        </p:tgtEl>
                                      </p:cBhvr>
                                    </p:animEffect>
                                    <p:set>
                                      <p:cBhvr>
                                        <p:cTn id="58" dur="1" fill="hold">
                                          <p:stCondLst>
                                            <p:cond delay="499"/>
                                          </p:stCondLst>
                                        </p:cTn>
                                        <p:tgtEl>
                                          <p:spTgt spid="76"/>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93"/>
                                        </p:tgtEl>
                                      </p:cBhvr>
                                    </p:animEffect>
                                    <p:set>
                                      <p:cBhvr>
                                        <p:cTn id="61" dur="1" fill="hold">
                                          <p:stCondLst>
                                            <p:cond delay="499"/>
                                          </p:stCondLst>
                                        </p:cTn>
                                        <p:tgtEl>
                                          <p:spTgt spid="9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92"/>
                                        </p:tgtEl>
                                      </p:cBhvr>
                                    </p:animEffect>
                                    <p:set>
                                      <p:cBhvr>
                                        <p:cTn id="64" dur="1" fill="hold">
                                          <p:stCondLst>
                                            <p:cond delay="499"/>
                                          </p:stCondLst>
                                        </p:cTn>
                                        <p:tgtEl>
                                          <p:spTgt spid="9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91"/>
                                        </p:tgtEl>
                                      </p:cBhvr>
                                    </p:animEffect>
                                    <p:set>
                                      <p:cBhvr>
                                        <p:cTn id="67" dur="1" fill="hold">
                                          <p:stCondLst>
                                            <p:cond delay="499"/>
                                          </p:stCondLst>
                                        </p:cTn>
                                        <p:tgtEl>
                                          <p:spTgt spid="91"/>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0"/>
                                        </p:tgtEl>
                                      </p:cBhvr>
                                    </p:animEffect>
                                    <p:set>
                                      <p:cBhvr>
                                        <p:cTn id="70" dur="1" fill="hold">
                                          <p:stCondLst>
                                            <p:cond delay="499"/>
                                          </p:stCondLst>
                                        </p:cTn>
                                        <p:tgtEl>
                                          <p:spTgt spid="7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72"/>
                                        </p:tgtEl>
                                      </p:cBhvr>
                                    </p:animEffect>
                                    <p:set>
                                      <p:cBhvr>
                                        <p:cTn id="73" dur="1" fill="hold">
                                          <p:stCondLst>
                                            <p:cond delay="499"/>
                                          </p:stCondLst>
                                        </p:cTn>
                                        <p:tgtEl>
                                          <p:spTgt spid="72"/>
                                        </p:tgtEl>
                                        <p:attrNameLst>
                                          <p:attrName>style.visibility</p:attrName>
                                        </p:attrNameLst>
                                      </p:cBhvr>
                                      <p:to>
                                        <p:strVal val="hidden"/>
                                      </p:to>
                                    </p:set>
                                  </p:childTnLst>
                                </p:cTn>
                              </p:par>
                            </p:childTnLst>
                          </p:cTn>
                        </p:par>
                        <p:par>
                          <p:cTn id="74" fill="hold">
                            <p:stCondLst>
                              <p:cond delay="500"/>
                            </p:stCondLst>
                            <p:childTnLst>
                              <p:par>
                                <p:cTn id="75" presetID="42" presetClass="path" presetSubtype="0" accel="50000" decel="50000" fill="hold" nodeType="afterEffect">
                                  <p:stCondLst>
                                    <p:cond delay="0"/>
                                  </p:stCondLst>
                                  <p:childTnLst>
                                    <p:animMotion origin="layout" path="M 2.5E-6 1.48148E-6 L -0.29063 0.35648 " pathEditMode="relative" rAng="0" ptsTypes="AA">
                                      <p:cBhvr>
                                        <p:cTn id="76" dur="2000" fill="hold"/>
                                        <p:tgtEl>
                                          <p:spTgt spid="39"/>
                                        </p:tgtEl>
                                        <p:attrNameLst>
                                          <p:attrName>ppt_x</p:attrName>
                                          <p:attrName>ppt_y</p:attrName>
                                        </p:attrNameLst>
                                      </p:cBhvr>
                                      <p:rCtr x="-14531" y="17824"/>
                                    </p:animMotion>
                                  </p:childTnLst>
                                </p:cTn>
                              </p:par>
                              <p:par>
                                <p:cTn id="77" presetID="42" presetClass="path" presetSubtype="0" accel="50000" decel="50000" fill="hold" nodeType="withEffect">
                                  <p:stCondLst>
                                    <p:cond delay="0"/>
                                  </p:stCondLst>
                                  <p:childTnLst>
                                    <p:animMotion origin="layout" path="M -3.95833E-6 -1.48148E-6 L -0.10273 0.17246 " pathEditMode="relative" rAng="0" ptsTypes="AA">
                                      <p:cBhvr>
                                        <p:cTn id="78" dur="2000" fill="hold"/>
                                        <p:tgtEl>
                                          <p:spTgt spid="40"/>
                                        </p:tgtEl>
                                        <p:attrNameLst>
                                          <p:attrName>ppt_x</p:attrName>
                                          <p:attrName>ppt_y</p:attrName>
                                        </p:attrNameLst>
                                      </p:cBhvr>
                                      <p:rCtr x="-5143" y="8611"/>
                                    </p:animMotion>
                                  </p:childTnLst>
                                </p:cTn>
                              </p:par>
                            </p:childTnLst>
                          </p:cTn>
                        </p:par>
                        <p:par>
                          <p:cTn id="79" fill="hold">
                            <p:stCondLst>
                              <p:cond delay="2500"/>
                            </p:stCondLst>
                            <p:childTnLst>
                              <p:par>
                                <p:cTn id="80" presetID="10" presetClass="entr" presetSubtype="0" fill="hold"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par>
                                <p:cTn id="86" presetID="10" presetClass="entr" presetSubtype="0" fill="hold" nodeType="with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par>
                                <p:cTn id="89" presetID="10" presetClass="entr" presetSubtype="0" fill="hold"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par>
                                <p:cTn id="95" presetID="10" presetClass="entr" presetSubtype="0" fill="hold"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743200" y="2133600"/>
            <a:ext cx="6705600" cy="2590800"/>
          </a:xfrm>
          <a:prstGeom prst="ellipse">
            <a:avLst/>
          </a:prstGeom>
          <a:noFill/>
          <a:ln w="28575">
            <a:solidFill>
              <a:srgbClr val="99333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10" name="TextBox 9"/>
          <p:cNvSpPr txBox="1"/>
          <p:nvPr/>
        </p:nvSpPr>
        <p:spPr>
          <a:xfrm>
            <a:off x="0" y="1"/>
            <a:ext cx="12192000" cy="461665"/>
          </a:xfrm>
          <a:prstGeom prst="rect">
            <a:avLst/>
          </a:prstGeom>
          <a:noFill/>
        </p:spPr>
        <p:txBody>
          <a:bodyPr wrap="square" rtlCol="1">
            <a:spAutoFit/>
          </a:bodyPr>
          <a:lstStyle/>
          <a:p>
            <a:pPr algn="ctr"/>
            <a:r>
              <a:rPr lang="en-US" sz="2400" b="1" dirty="0"/>
              <a:t>Reaction Mechanism Generator</a:t>
            </a:r>
            <a:endParaRPr lang="he-IL" sz="2400" b="1" dirty="0"/>
          </a:p>
        </p:txBody>
      </p:sp>
      <p:grpSp>
        <p:nvGrpSpPr>
          <p:cNvPr id="13" name="Group 12"/>
          <p:cNvGrpSpPr/>
          <p:nvPr/>
        </p:nvGrpSpPr>
        <p:grpSpPr>
          <a:xfrm>
            <a:off x="-461727" y="442268"/>
            <a:ext cx="5689605" cy="1084031"/>
            <a:chOff x="-461727" y="442267"/>
            <a:chExt cx="5689605" cy="1084031"/>
          </a:xfrm>
        </p:grpSpPr>
        <p:sp>
          <p:nvSpPr>
            <p:cNvPr id="11" name="TextBox 10"/>
            <p:cNvSpPr txBox="1"/>
            <p:nvPr/>
          </p:nvSpPr>
          <p:spPr>
            <a:xfrm>
              <a:off x="-461727" y="442267"/>
              <a:ext cx="5689605" cy="461665"/>
            </a:xfrm>
            <a:prstGeom prst="rect">
              <a:avLst/>
            </a:prstGeom>
            <a:noFill/>
          </p:spPr>
          <p:txBody>
            <a:bodyPr wrap="square" lIns="91440" tIns="45720" rIns="91440" bIns="45720" rtlCol="0">
              <a:spAutoFit/>
            </a:bodyPr>
            <a:lstStyle/>
            <a:p>
              <a:pPr algn="ctr"/>
              <a:r>
                <a:rPr lang="en-US" sz="2400" dirty="0"/>
                <a:t>Example: ethanol oxidation</a:t>
              </a:r>
              <a:endParaRPr lang="en-US" sz="3200" dirty="0"/>
            </a:p>
          </p:txBody>
        </p:sp>
        <p:sp>
          <p:nvSpPr>
            <p:cNvPr id="12" name="TextBox 11"/>
            <p:cNvSpPr txBox="1"/>
            <p:nvPr/>
          </p:nvSpPr>
          <p:spPr>
            <a:xfrm>
              <a:off x="0" y="818412"/>
              <a:ext cx="4780230" cy="707886"/>
            </a:xfrm>
            <a:prstGeom prst="rect">
              <a:avLst/>
            </a:prstGeom>
            <a:noFill/>
          </p:spPr>
          <p:txBody>
            <a:bodyPr wrap="square" lIns="91440" tIns="45720" rIns="91440" bIns="45720" rtlCol="0">
              <a:spAutoFit/>
            </a:bodyPr>
            <a:lstStyle/>
            <a:p>
              <a:pPr algn="ctr"/>
              <a:r>
                <a:rPr lang="en-US" sz="2000" dirty="0"/>
                <a:t>1000 ppm fuel, stoichiometric O</a:t>
              </a:r>
              <a:r>
                <a:rPr lang="en-US" sz="2000" baseline="-25000" dirty="0"/>
                <a:t>2</a:t>
              </a:r>
              <a:r>
                <a:rPr lang="en-US" sz="2000" dirty="0"/>
                <a:t>, in </a:t>
              </a:r>
              <a:r>
                <a:rPr lang="en-US" sz="2000" dirty="0" err="1"/>
                <a:t>Ar</a:t>
              </a:r>
              <a:endParaRPr lang="en-US" sz="2000" baseline="-25000" dirty="0"/>
            </a:p>
            <a:p>
              <a:pPr algn="ctr"/>
              <a:r>
                <a:rPr lang="en-US" sz="2000" dirty="0"/>
                <a:t>at 1500 K, 1 bar</a:t>
              </a:r>
              <a:endParaRPr lang="en-US" sz="2800" dirty="0"/>
            </a:p>
          </p:txBody>
        </p:sp>
      </p:grpSp>
      <p:pic>
        <p:nvPicPr>
          <p:cNvPr id="2" name="Picture 1"/>
          <p:cNvPicPr>
            <a:picLocks noChangeAspect="1"/>
          </p:cNvPicPr>
          <p:nvPr/>
        </p:nvPicPr>
        <p:blipFill>
          <a:blip r:embed="rId3"/>
          <a:stretch>
            <a:fillRect/>
          </a:stretch>
        </p:blipFill>
        <p:spPr>
          <a:xfrm>
            <a:off x="6379154" y="2515468"/>
            <a:ext cx="1000125" cy="386715"/>
          </a:xfrm>
          <a:prstGeom prst="rect">
            <a:avLst/>
          </a:prstGeom>
        </p:spPr>
      </p:pic>
      <p:pic>
        <p:nvPicPr>
          <p:cNvPr id="14" name="Picture 13"/>
          <p:cNvPicPr>
            <a:picLocks noChangeAspect="1"/>
          </p:cNvPicPr>
          <p:nvPr/>
        </p:nvPicPr>
        <p:blipFill>
          <a:blip r:embed="rId4"/>
          <a:stretch>
            <a:fillRect/>
          </a:stretch>
        </p:blipFill>
        <p:spPr>
          <a:xfrm>
            <a:off x="4784437" y="2836284"/>
            <a:ext cx="280035" cy="253365"/>
          </a:xfrm>
          <a:prstGeom prst="rect">
            <a:avLst/>
          </a:prstGeom>
        </p:spPr>
      </p:pic>
      <p:pic>
        <p:nvPicPr>
          <p:cNvPr id="23" name="Picture 22"/>
          <p:cNvPicPr>
            <a:picLocks noChangeAspect="1"/>
          </p:cNvPicPr>
          <p:nvPr/>
        </p:nvPicPr>
        <p:blipFill>
          <a:blip r:embed="rId5"/>
          <a:stretch>
            <a:fillRect/>
          </a:stretch>
        </p:blipFill>
        <p:spPr>
          <a:xfrm>
            <a:off x="1513403" y="2994578"/>
            <a:ext cx="346711" cy="306705"/>
          </a:xfrm>
          <a:prstGeom prst="rect">
            <a:avLst/>
          </a:prstGeom>
        </p:spPr>
      </p:pic>
      <p:pic>
        <p:nvPicPr>
          <p:cNvPr id="6" name="Picture 5"/>
          <p:cNvPicPr>
            <a:picLocks noChangeAspect="1"/>
          </p:cNvPicPr>
          <p:nvPr/>
        </p:nvPicPr>
        <p:blipFill>
          <a:blip r:embed="rId6"/>
          <a:stretch>
            <a:fillRect/>
          </a:stretch>
        </p:blipFill>
        <p:spPr>
          <a:xfrm>
            <a:off x="231077" y="4068351"/>
            <a:ext cx="1253491" cy="453391"/>
          </a:xfrm>
          <a:prstGeom prst="rect">
            <a:avLst/>
          </a:prstGeom>
        </p:spPr>
      </p:pic>
      <p:pic>
        <p:nvPicPr>
          <p:cNvPr id="26" name="Picture 25"/>
          <p:cNvPicPr>
            <a:picLocks noChangeAspect="1"/>
          </p:cNvPicPr>
          <p:nvPr/>
        </p:nvPicPr>
        <p:blipFill>
          <a:blip r:embed="rId7"/>
          <a:stretch>
            <a:fillRect/>
          </a:stretch>
        </p:blipFill>
        <p:spPr>
          <a:xfrm>
            <a:off x="6639399" y="4997626"/>
            <a:ext cx="1333500" cy="440055"/>
          </a:xfrm>
          <a:prstGeom prst="rect">
            <a:avLst/>
          </a:prstGeom>
        </p:spPr>
      </p:pic>
      <p:pic>
        <p:nvPicPr>
          <p:cNvPr id="29" name="Picture 28"/>
          <p:cNvPicPr>
            <a:picLocks noChangeAspect="1"/>
          </p:cNvPicPr>
          <p:nvPr/>
        </p:nvPicPr>
        <p:blipFill>
          <a:blip r:embed="rId8"/>
          <a:stretch>
            <a:fillRect/>
          </a:stretch>
        </p:blipFill>
        <p:spPr>
          <a:xfrm>
            <a:off x="9876952" y="4148187"/>
            <a:ext cx="1000125" cy="466725"/>
          </a:xfrm>
          <a:prstGeom prst="rect">
            <a:avLst/>
          </a:prstGeom>
        </p:spPr>
      </p:pic>
      <p:pic>
        <p:nvPicPr>
          <p:cNvPr id="34" name="Picture 33"/>
          <p:cNvPicPr>
            <a:picLocks noChangeAspect="1"/>
          </p:cNvPicPr>
          <p:nvPr/>
        </p:nvPicPr>
        <p:blipFill>
          <a:blip r:embed="rId9"/>
          <a:stretch>
            <a:fillRect/>
          </a:stretch>
        </p:blipFill>
        <p:spPr>
          <a:xfrm>
            <a:off x="9632001" y="1914528"/>
            <a:ext cx="533400" cy="306705"/>
          </a:xfrm>
          <a:prstGeom prst="rect">
            <a:avLst/>
          </a:prstGeom>
        </p:spPr>
      </p:pic>
      <p:pic>
        <p:nvPicPr>
          <p:cNvPr id="35" name="Picture 34"/>
          <p:cNvPicPr>
            <a:picLocks noChangeAspect="1"/>
          </p:cNvPicPr>
          <p:nvPr/>
        </p:nvPicPr>
        <p:blipFill>
          <a:blip r:embed="rId10"/>
          <a:stretch>
            <a:fillRect/>
          </a:stretch>
        </p:blipFill>
        <p:spPr>
          <a:xfrm>
            <a:off x="9218723" y="2348922"/>
            <a:ext cx="1146811" cy="306705"/>
          </a:xfrm>
          <a:prstGeom prst="rect">
            <a:avLst/>
          </a:prstGeom>
        </p:spPr>
      </p:pic>
      <p:pic>
        <p:nvPicPr>
          <p:cNvPr id="38" name="Picture 37"/>
          <p:cNvPicPr>
            <a:picLocks noChangeAspect="1"/>
          </p:cNvPicPr>
          <p:nvPr/>
        </p:nvPicPr>
        <p:blipFill>
          <a:blip r:embed="rId11"/>
          <a:stretch>
            <a:fillRect/>
          </a:stretch>
        </p:blipFill>
        <p:spPr>
          <a:xfrm>
            <a:off x="7908864" y="1422571"/>
            <a:ext cx="1160145" cy="360045"/>
          </a:xfrm>
          <a:prstGeom prst="rect">
            <a:avLst/>
          </a:prstGeom>
        </p:spPr>
      </p:pic>
      <p:pic>
        <p:nvPicPr>
          <p:cNvPr id="41" name="Picture 40"/>
          <p:cNvPicPr>
            <a:picLocks noChangeAspect="1"/>
          </p:cNvPicPr>
          <p:nvPr/>
        </p:nvPicPr>
        <p:blipFill>
          <a:blip r:embed="rId12"/>
          <a:stretch>
            <a:fillRect/>
          </a:stretch>
        </p:blipFill>
        <p:spPr>
          <a:xfrm>
            <a:off x="4813013" y="847784"/>
            <a:ext cx="520065" cy="306705"/>
          </a:xfrm>
          <a:prstGeom prst="rect">
            <a:avLst/>
          </a:prstGeom>
        </p:spPr>
      </p:pic>
      <p:pic>
        <p:nvPicPr>
          <p:cNvPr id="42" name="Picture 41"/>
          <p:cNvPicPr>
            <a:picLocks noChangeAspect="1"/>
          </p:cNvPicPr>
          <p:nvPr/>
        </p:nvPicPr>
        <p:blipFill>
          <a:blip r:embed="rId13"/>
          <a:stretch>
            <a:fillRect/>
          </a:stretch>
        </p:blipFill>
        <p:spPr>
          <a:xfrm>
            <a:off x="4369709" y="1346201"/>
            <a:ext cx="1053465" cy="306705"/>
          </a:xfrm>
          <a:prstGeom prst="rect">
            <a:avLst/>
          </a:prstGeom>
        </p:spPr>
      </p:pic>
      <p:pic>
        <p:nvPicPr>
          <p:cNvPr id="55" name="Picture 54"/>
          <p:cNvPicPr>
            <a:picLocks noChangeAspect="1"/>
          </p:cNvPicPr>
          <p:nvPr/>
        </p:nvPicPr>
        <p:blipFill>
          <a:blip r:embed="rId14"/>
          <a:stretch>
            <a:fillRect/>
          </a:stretch>
        </p:blipFill>
        <p:spPr>
          <a:xfrm>
            <a:off x="9158864" y="5130975"/>
            <a:ext cx="306705" cy="253365"/>
          </a:xfrm>
          <a:prstGeom prst="rect">
            <a:avLst/>
          </a:prstGeom>
        </p:spPr>
      </p:pic>
      <p:pic>
        <p:nvPicPr>
          <p:cNvPr id="65" name="Picture 64"/>
          <p:cNvPicPr>
            <a:picLocks noChangeAspect="1"/>
          </p:cNvPicPr>
          <p:nvPr/>
        </p:nvPicPr>
        <p:blipFill>
          <a:blip r:embed="rId15"/>
          <a:stretch>
            <a:fillRect/>
          </a:stretch>
        </p:blipFill>
        <p:spPr>
          <a:xfrm>
            <a:off x="4633785" y="5181029"/>
            <a:ext cx="906780" cy="386715"/>
          </a:xfrm>
          <a:prstGeom prst="rect">
            <a:avLst/>
          </a:prstGeom>
        </p:spPr>
      </p:pic>
      <p:pic>
        <p:nvPicPr>
          <p:cNvPr id="58" name="Picture 57"/>
          <p:cNvPicPr>
            <a:picLocks noChangeAspect="1"/>
          </p:cNvPicPr>
          <p:nvPr/>
        </p:nvPicPr>
        <p:blipFill>
          <a:blip r:embed="rId16"/>
          <a:stretch>
            <a:fillRect/>
          </a:stretch>
        </p:blipFill>
        <p:spPr>
          <a:xfrm>
            <a:off x="9751669" y="3289569"/>
            <a:ext cx="853440" cy="413385"/>
          </a:xfrm>
          <a:prstGeom prst="rect">
            <a:avLst/>
          </a:prstGeom>
        </p:spPr>
      </p:pic>
      <p:pic>
        <p:nvPicPr>
          <p:cNvPr id="61" name="Picture 60"/>
          <p:cNvPicPr>
            <a:picLocks noChangeAspect="1"/>
          </p:cNvPicPr>
          <p:nvPr/>
        </p:nvPicPr>
        <p:blipFill>
          <a:blip r:embed="rId17"/>
          <a:stretch>
            <a:fillRect/>
          </a:stretch>
        </p:blipFill>
        <p:spPr>
          <a:xfrm>
            <a:off x="10558988" y="2941887"/>
            <a:ext cx="306705" cy="293371"/>
          </a:xfrm>
          <a:prstGeom prst="rect">
            <a:avLst/>
          </a:prstGeom>
        </p:spPr>
      </p:pic>
      <p:pic>
        <p:nvPicPr>
          <p:cNvPr id="63" name="Picture 62"/>
          <p:cNvPicPr>
            <a:picLocks noChangeAspect="1"/>
          </p:cNvPicPr>
          <p:nvPr/>
        </p:nvPicPr>
        <p:blipFill>
          <a:blip r:embed="rId18"/>
          <a:stretch>
            <a:fillRect/>
          </a:stretch>
        </p:blipFill>
        <p:spPr>
          <a:xfrm>
            <a:off x="6302627" y="3740106"/>
            <a:ext cx="253365" cy="240031"/>
          </a:xfrm>
          <a:prstGeom prst="rect">
            <a:avLst/>
          </a:prstGeom>
        </p:spPr>
      </p:pic>
      <p:pic>
        <p:nvPicPr>
          <p:cNvPr id="40" name="Picture 39"/>
          <p:cNvPicPr>
            <a:picLocks noChangeAspect="1"/>
          </p:cNvPicPr>
          <p:nvPr/>
        </p:nvPicPr>
        <p:blipFill>
          <a:blip r:embed="rId19"/>
          <a:stretch>
            <a:fillRect/>
          </a:stretch>
        </p:blipFill>
        <p:spPr>
          <a:xfrm>
            <a:off x="4805157" y="2295012"/>
            <a:ext cx="1053465" cy="360045"/>
          </a:xfrm>
          <a:prstGeom prst="rect">
            <a:avLst/>
          </a:prstGeom>
        </p:spPr>
      </p:pic>
      <p:pic>
        <p:nvPicPr>
          <p:cNvPr id="39" name="Picture 38"/>
          <p:cNvPicPr>
            <a:picLocks noChangeAspect="1"/>
          </p:cNvPicPr>
          <p:nvPr/>
        </p:nvPicPr>
        <p:blipFill>
          <a:blip r:embed="rId20"/>
          <a:stretch>
            <a:fillRect/>
          </a:stretch>
        </p:blipFill>
        <p:spPr>
          <a:xfrm>
            <a:off x="2936551" y="3062016"/>
            <a:ext cx="573405" cy="306705"/>
          </a:xfrm>
          <a:prstGeom prst="rect">
            <a:avLst/>
          </a:prstGeom>
        </p:spPr>
      </p:pic>
      <p:pic>
        <p:nvPicPr>
          <p:cNvPr id="17" name="Picture 16"/>
          <p:cNvPicPr>
            <a:picLocks noChangeAspect="1"/>
          </p:cNvPicPr>
          <p:nvPr/>
        </p:nvPicPr>
        <p:blipFill>
          <a:blip r:embed="rId21"/>
          <a:stretch>
            <a:fillRect/>
          </a:stretch>
        </p:blipFill>
        <p:spPr>
          <a:xfrm>
            <a:off x="1506385" y="1720487"/>
            <a:ext cx="1680211" cy="426720"/>
          </a:xfrm>
          <a:prstGeom prst="rect">
            <a:avLst/>
          </a:prstGeom>
        </p:spPr>
      </p:pic>
      <p:pic>
        <p:nvPicPr>
          <p:cNvPr id="19" name="Picture 18"/>
          <p:cNvPicPr>
            <a:picLocks noChangeAspect="1"/>
          </p:cNvPicPr>
          <p:nvPr/>
        </p:nvPicPr>
        <p:blipFill>
          <a:blip r:embed="rId22"/>
          <a:stretch>
            <a:fillRect/>
          </a:stretch>
        </p:blipFill>
        <p:spPr>
          <a:xfrm>
            <a:off x="9775911" y="5104827"/>
            <a:ext cx="1600200" cy="373380"/>
          </a:xfrm>
          <a:prstGeom prst="rect">
            <a:avLst/>
          </a:prstGeom>
        </p:spPr>
      </p:pic>
      <p:pic>
        <p:nvPicPr>
          <p:cNvPr id="44" name="Picture 43"/>
          <p:cNvPicPr>
            <a:picLocks noChangeAspect="1"/>
          </p:cNvPicPr>
          <p:nvPr/>
        </p:nvPicPr>
        <p:blipFill>
          <a:blip r:embed="rId23"/>
          <a:stretch>
            <a:fillRect/>
          </a:stretch>
        </p:blipFill>
        <p:spPr>
          <a:xfrm>
            <a:off x="2006831" y="5915002"/>
            <a:ext cx="960120" cy="360045"/>
          </a:xfrm>
          <a:prstGeom prst="rect">
            <a:avLst/>
          </a:prstGeom>
        </p:spPr>
      </p:pic>
      <p:pic>
        <p:nvPicPr>
          <p:cNvPr id="45" name="Picture 44"/>
          <p:cNvPicPr>
            <a:picLocks noChangeAspect="1"/>
          </p:cNvPicPr>
          <p:nvPr/>
        </p:nvPicPr>
        <p:blipFill>
          <a:blip r:embed="rId24"/>
          <a:stretch>
            <a:fillRect/>
          </a:stretch>
        </p:blipFill>
        <p:spPr>
          <a:xfrm>
            <a:off x="6346142" y="867342"/>
            <a:ext cx="1093471" cy="440055"/>
          </a:xfrm>
          <a:prstGeom prst="rect">
            <a:avLst/>
          </a:prstGeom>
        </p:spPr>
      </p:pic>
      <p:pic>
        <p:nvPicPr>
          <p:cNvPr id="46" name="Picture 45"/>
          <p:cNvPicPr>
            <a:picLocks noChangeAspect="1"/>
          </p:cNvPicPr>
          <p:nvPr/>
        </p:nvPicPr>
        <p:blipFill>
          <a:blip r:embed="rId25"/>
          <a:stretch>
            <a:fillRect/>
          </a:stretch>
        </p:blipFill>
        <p:spPr>
          <a:xfrm>
            <a:off x="2620431" y="4977613"/>
            <a:ext cx="906780" cy="306705"/>
          </a:xfrm>
          <a:prstGeom prst="rect">
            <a:avLst/>
          </a:prstGeom>
        </p:spPr>
      </p:pic>
      <p:pic>
        <p:nvPicPr>
          <p:cNvPr id="47" name="Picture 46"/>
          <p:cNvPicPr>
            <a:picLocks noChangeAspect="1"/>
          </p:cNvPicPr>
          <p:nvPr/>
        </p:nvPicPr>
        <p:blipFill>
          <a:blip r:embed="rId26"/>
          <a:stretch>
            <a:fillRect/>
          </a:stretch>
        </p:blipFill>
        <p:spPr>
          <a:xfrm>
            <a:off x="9745751" y="1112357"/>
            <a:ext cx="533400" cy="306705"/>
          </a:xfrm>
          <a:prstGeom prst="rect">
            <a:avLst/>
          </a:prstGeom>
        </p:spPr>
      </p:pic>
      <p:pic>
        <p:nvPicPr>
          <p:cNvPr id="4" name="Picture 3"/>
          <p:cNvPicPr>
            <a:picLocks noChangeAspect="1"/>
          </p:cNvPicPr>
          <p:nvPr/>
        </p:nvPicPr>
        <p:blipFill>
          <a:blip r:embed="rId27"/>
          <a:stretch>
            <a:fillRect/>
          </a:stretch>
        </p:blipFill>
        <p:spPr>
          <a:xfrm>
            <a:off x="7908241" y="432944"/>
            <a:ext cx="1600200" cy="426720"/>
          </a:xfrm>
          <a:prstGeom prst="rect">
            <a:avLst/>
          </a:prstGeom>
        </p:spPr>
      </p:pic>
      <p:pic>
        <p:nvPicPr>
          <p:cNvPr id="5" name="Picture 4"/>
          <p:cNvPicPr>
            <a:picLocks noChangeAspect="1"/>
          </p:cNvPicPr>
          <p:nvPr/>
        </p:nvPicPr>
        <p:blipFill>
          <a:blip r:embed="rId28"/>
          <a:stretch>
            <a:fillRect/>
          </a:stretch>
        </p:blipFill>
        <p:spPr>
          <a:xfrm>
            <a:off x="112569" y="5166261"/>
            <a:ext cx="1786891" cy="506731"/>
          </a:xfrm>
          <a:prstGeom prst="rect">
            <a:avLst/>
          </a:prstGeom>
        </p:spPr>
      </p:pic>
      <p:pic>
        <p:nvPicPr>
          <p:cNvPr id="8" name="Picture 7"/>
          <p:cNvPicPr>
            <a:picLocks noChangeAspect="1"/>
          </p:cNvPicPr>
          <p:nvPr/>
        </p:nvPicPr>
        <p:blipFill>
          <a:blip r:embed="rId29"/>
          <a:stretch>
            <a:fillRect/>
          </a:stretch>
        </p:blipFill>
        <p:spPr>
          <a:xfrm>
            <a:off x="5874660" y="5534002"/>
            <a:ext cx="733425" cy="626745"/>
          </a:xfrm>
          <a:prstGeom prst="rect">
            <a:avLst/>
          </a:prstGeom>
        </p:spPr>
      </p:pic>
      <p:pic>
        <p:nvPicPr>
          <p:cNvPr id="16" name="Picture 15"/>
          <p:cNvPicPr>
            <a:picLocks noChangeAspect="1"/>
          </p:cNvPicPr>
          <p:nvPr/>
        </p:nvPicPr>
        <p:blipFill>
          <a:blip r:embed="rId30"/>
          <a:stretch>
            <a:fillRect/>
          </a:stretch>
        </p:blipFill>
        <p:spPr>
          <a:xfrm>
            <a:off x="3346124" y="6079537"/>
            <a:ext cx="1680211" cy="506731"/>
          </a:xfrm>
          <a:prstGeom prst="rect">
            <a:avLst/>
          </a:prstGeom>
        </p:spPr>
      </p:pic>
      <p:pic>
        <p:nvPicPr>
          <p:cNvPr id="20" name="Picture 19"/>
          <p:cNvPicPr>
            <a:picLocks noChangeAspect="1"/>
          </p:cNvPicPr>
          <p:nvPr/>
        </p:nvPicPr>
        <p:blipFill>
          <a:blip r:embed="rId31"/>
          <a:stretch>
            <a:fillRect/>
          </a:stretch>
        </p:blipFill>
        <p:spPr>
          <a:xfrm>
            <a:off x="112569" y="2335315"/>
            <a:ext cx="1493520" cy="373380"/>
          </a:xfrm>
          <a:prstGeom prst="rect">
            <a:avLst/>
          </a:prstGeom>
        </p:spPr>
      </p:pic>
      <p:pic>
        <p:nvPicPr>
          <p:cNvPr id="21" name="Picture 20"/>
          <p:cNvPicPr>
            <a:picLocks noChangeAspect="1"/>
          </p:cNvPicPr>
          <p:nvPr/>
        </p:nvPicPr>
        <p:blipFill>
          <a:blip r:embed="rId32"/>
          <a:stretch>
            <a:fillRect/>
          </a:stretch>
        </p:blipFill>
        <p:spPr>
          <a:xfrm>
            <a:off x="10472033" y="2"/>
            <a:ext cx="1093471" cy="546735"/>
          </a:xfrm>
          <a:prstGeom prst="rect">
            <a:avLst/>
          </a:prstGeom>
        </p:spPr>
      </p:pic>
      <p:pic>
        <p:nvPicPr>
          <p:cNvPr id="22" name="Picture 21"/>
          <p:cNvPicPr>
            <a:picLocks noChangeAspect="1"/>
          </p:cNvPicPr>
          <p:nvPr/>
        </p:nvPicPr>
        <p:blipFill>
          <a:blip r:embed="rId33"/>
          <a:stretch>
            <a:fillRect/>
          </a:stretch>
        </p:blipFill>
        <p:spPr>
          <a:xfrm>
            <a:off x="316326" y="4647627"/>
            <a:ext cx="1400175" cy="373380"/>
          </a:xfrm>
          <a:prstGeom prst="rect">
            <a:avLst/>
          </a:prstGeom>
        </p:spPr>
      </p:pic>
      <p:pic>
        <p:nvPicPr>
          <p:cNvPr id="24" name="Picture 23"/>
          <p:cNvPicPr>
            <a:picLocks noChangeAspect="1"/>
          </p:cNvPicPr>
          <p:nvPr/>
        </p:nvPicPr>
        <p:blipFill>
          <a:blip r:embed="rId34"/>
          <a:stretch>
            <a:fillRect/>
          </a:stretch>
        </p:blipFill>
        <p:spPr>
          <a:xfrm>
            <a:off x="7456928" y="5492923"/>
            <a:ext cx="1600200" cy="506731"/>
          </a:xfrm>
          <a:prstGeom prst="rect">
            <a:avLst/>
          </a:prstGeom>
        </p:spPr>
      </p:pic>
      <p:pic>
        <p:nvPicPr>
          <p:cNvPr id="25" name="Picture 24"/>
          <p:cNvPicPr>
            <a:picLocks noChangeAspect="1"/>
          </p:cNvPicPr>
          <p:nvPr/>
        </p:nvPicPr>
        <p:blipFill>
          <a:blip r:embed="rId35"/>
          <a:stretch>
            <a:fillRect/>
          </a:stretch>
        </p:blipFill>
        <p:spPr>
          <a:xfrm>
            <a:off x="6631891" y="6116629"/>
            <a:ext cx="1786891" cy="533400"/>
          </a:xfrm>
          <a:prstGeom prst="rect">
            <a:avLst/>
          </a:prstGeom>
        </p:spPr>
      </p:pic>
      <p:pic>
        <p:nvPicPr>
          <p:cNvPr id="27" name="Picture 26"/>
          <p:cNvPicPr>
            <a:picLocks noChangeAspect="1"/>
          </p:cNvPicPr>
          <p:nvPr/>
        </p:nvPicPr>
        <p:blipFill>
          <a:blip r:embed="rId36"/>
          <a:stretch>
            <a:fillRect/>
          </a:stretch>
        </p:blipFill>
        <p:spPr>
          <a:xfrm>
            <a:off x="316325" y="2905128"/>
            <a:ext cx="733425" cy="733425"/>
          </a:xfrm>
          <a:prstGeom prst="rect">
            <a:avLst/>
          </a:prstGeom>
        </p:spPr>
      </p:pic>
      <p:pic>
        <p:nvPicPr>
          <p:cNvPr id="28" name="Picture 27"/>
          <p:cNvPicPr>
            <a:picLocks noChangeAspect="1"/>
          </p:cNvPicPr>
          <p:nvPr/>
        </p:nvPicPr>
        <p:blipFill>
          <a:blip r:embed="rId37"/>
          <a:stretch>
            <a:fillRect/>
          </a:stretch>
        </p:blipFill>
        <p:spPr>
          <a:xfrm>
            <a:off x="193951" y="5893702"/>
            <a:ext cx="826771" cy="626745"/>
          </a:xfrm>
          <a:prstGeom prst="rect">
            <a:avLst/>
          </a:prstGeom>
        </p:spPr>
      </p:pic>
      <p:pic>
        <p:nvPicPr>
          <p:cNvPr id="30" name="Picture 29"/>
          <p:cNvPicPr>
            <a:picLocks noChangeAspect="1"/>
          </p:cNvPicPr>
          <p:nvPr/>
        </p:nvPicPr>
        <p:blipFill>
          <a:blip r:embed="rId38"/>
          <a:stretch>
            <a:fillRect/>
          </a:stretch>
        </p:blipFill>
        <p:spPr>
          <a:xfrm>
            <a:off x="2287491" y="4399065"/>
            <a:ext cx="960120" cy="306705"/>
          </a:xfrm>
          <a:prstGeom prst="rect">
            <a:avLst/>
          </a:prstGeom>
        </p:spPr>
      </p:pic>
      <p:pic>
        <p:nvPicPr>
          <p:cNvPr id="31" name="Picture 30"/>
          <p:cNvPicPr>
            <a:picLocks noChangeAspect="1"/>
          </p:cNvPicPr>
          <p:nvPr/>
        </p:nvPicPr>
        <p:blipFill>
          <a:blip r:embed="rId39"/>
          <a:stretch>
            <a:fillRect/>
          </a:stretch>
        </p:blipFill>
        <p:spPr>
          <a:xfrm>
            <a:off x="5436509" y="422617"/>
            <a:ext cx="1346835" cy="346711"/>
          </a:xfrm>
          <a:prstGeom prst="rect">
            <a:avLst/>
          </a:prstGeom>
        </p:spPr>
      </p:pic>
      <p:pic>
        <p:nvPicPr>
          <p:cNvPr id="32" name="Picture 31"/>
          <p:cNvPicPr>
            <a:picLocks noChangeAspect="1"/>
          </p:cNvPicPr>
          <p:nvPr/>
        </p:nvPicPr>
        <p:blipFill>
          <a:blip r:embed="rId40"/>
          <a:stretch>
            <a:fillRect/>
          </a:stretch>
        </p:blipFill>
        <p:spPr>
          <a:xfrm>
            <a:off x="10395833" y="855180"/>
            <a:ext cx="1200151" cy="360045"/>
          </a:xfrm>
          <a:prstGeom prst="rect">
            <a:avLst/>
          </a:prstGeom>
        </p:spPr>
      </p:pic>
      <p:pic>
        <p:nvPicPr>
          <p:cNvPr id="33" name="Picture 32"/>
          <p:cNvPicPr>
            <a:picLocks noChangeAspect="1"/>
          </p:cNvPicPr>
          <p:nvPr/>
        </p:nvPicPr>
        <p:blipFill>
          <a:blip r:embed="rId41"/>
          <a:stretch>
            <a:fillRect/>
          </a:stretch>
        </p:blipFill>
        <p:spPr>
          <a:xfrm>
            <a:off x="2861930" y="5452677"/>
            <a:ext cx="1053465" cy="386715"/>
          </a:xfrm>
          <a:prstGeom prst="rect">
            <a:avLst/>
          </a:prstGeom>
        </p:spPr>
      </p:pic>
      <p:grpSp>
        <p:nvGrpSpPr>
          <p:cNvPr id="59" name="Group 58"/>
          <p:cNvGrpSpPr/>
          <p:nvPr/>
        </p:nvGrpSpPr>
        <p:grpSpPr>
          <a:xfrm>
            <a:off x="4600763" y="5641390"/>
            <a:ext cx="537181" cy="306705"/>
            <a:chOff x="3527590" y="5996739"/>
            <a:chExt cx="767400" cy="306705"/>
          </a:xfrm>
        </p:grpSpPr>
        <p:pic>
          <p:nvPicPr>
            <p:cNvPr id="60" name="Picture 59"/>
            <p:cNvPicPr>
              <a:picLocks noChangeAspect="1"/>
            </p:cNvPicPr>
            <p:nvPr/>
          </p:nvPicPr>
          <p:blipFill rotWithShape="1">
            <a:blip r:embed="rId42"/>
            <a:srcRect l="64130" r="953"/>
            <a:stretch/>
          </p:blipFill>
          <p:spPr>
            <a:xfrm>
              <a:off x="3527590" y="5996739"/>
              <a:ext cx="286022" cy="306705"/>
            </a:xfrm>
            <a:prstGeom prst="rect">
              <a:avLst/>
            </a:prstGeom>
          </p:spPr>
        </p:pic>
        <p:pic>
          <p:nvPicPr>
            <p:cNvPr id="62" name="Picture 61"/>
            <p:cNvPicPr>
              <a:picLocks noChangeAspect="1"/>
            </p:cNvPicPr>
            <p:nvPr/>
          </p:nvPicPr>
          <p:blipFill rotWithShape="1">
            <a:blip r:embed="rId42"/>
            <a:srcRect l="16186" r="34613"/>
            <a:stretch/>
          </p:blipFill>
          <p:spPr>
            <a:xfrm>
              <a:off x="3757272" y="5996739"/>
              <a:ext cx="403029" cy="306705"/>
            </a:xfrm>
            <a:prstGeom prst="rect">
              <a:avLst/>
            </a:prstGeom>
          </p:spPr>
        </p:pic>
        <p:pic>
          <p:nvPicPr>
            <p:cNvPr id="64" name="Picture 63"/>
            <p:cNvPicPr>
              <a:picLocks noChangeAspect="1"/>
            </p:cNvPicPr>
            <p:nvPr/>
          </p:nvPicPr>
          <p:blipFill rotWithShape="1">
            <a:blip r:embed="rId42"/>
            <a:srcRect r="80559"/>
            <a:stretch/>
          </p:blipFill>
          <p:spPr>
            <a:xfrm>
              <a:off x="4135739" y="5996739"/>
              <a:ext cx="159251" cy="306705"/>
            </a:xfrm>
            <a:prstGeom prst="rect">
              <a:avLst/>
            </a:prstGeom>
          </p:spPr>
        </p:pic>
      </p:grpSp>
      <p:pic>
        <p:nvPicPr>
          <p:cNvPr id="7" name="Picture 6"/>
          <p:cNvPicPr>
            <a:picLocks noChangeAspect="1"/>
          </p:cNvPicPr>
          <p:nvPr/>
        </p:nvPicPr>
        <p:blipFill>
          <a:blip r:embed="rId43"/>
          <a:stretch>
            <a:fillRect/>
          </a:stretch>
        </p:blipFill>
        <p:spPr>
          <a:xfrm>
            <a:off x="10854562" y="1565562"/>
            <a:ext cx="895351" cy="485775"/>
          </a:xfrm>
          <a:prstGeom prst="rect">
            <a:avLst/>
          </a:prstGeom>
        </p:spPr>
      </p:pic>
      <p:pic>
        <p:nvPicPr>
          <p:cNvPr id="18" name="Picture 17"/>
          <p:cNvPicPr>
            <a:picLocks noChangeAspect="1"/>
          </p:cNvPicPr>
          <p:nvPr/>
        </p:nvPicPr>
        <p:blipFill>
          <a:blip r:embed="rId44"/>
          <a:stretch>
            <a:fillRect/>
          </a:stretch>
        </p:blipFill>
        <p:spPr>
          <a:xfrm>
            <a:off x="8502729" y="4582858"/>
            <a:ext cx="1085851" cy="438151"/>
          </a:xfrm>
          <a:prstGeom prst="rect">
            <a:avLst/>
          </a:prstGeom>
        </p:spPr>
      </p:pic>
      <p:pic>
        <p:nvPicPr>
          <p:cNvPr id="37" name="Picture 36"/>
          <p:cNvPicPr>
            <a:picLocks noChangeAspect="1"/>
          </p:cNvPicPr>
          <p:nvPr/>
        </p:nvPicPr>
        <p:blipFill>
          <a:blip r:embed="rId45"/>
          <a:stretch>
            <a:fillRect/>
          </a:stretch>
        </p:blipFill>
        <p:spPr>
          <a:xfrm>
            <a:off x="10537340" y="2810567"/>
            <a:ext cx="1152525" cy="304800"/>
          </a:xfrm>
          <a:prstGeom prst="rect">
            <a:avLst/>
          </a:prstGeom>
        </p:spPr>
      </p:pic>
      <p:pic>
        <p:nvPicPr>
          <p:cNvPr id="43" name="Picture 42"/>
          <p:cNvPicPr>
            <a:picLocks noChangeAspect="1"/>
          </p:cNvPicPr>
          <p:nvPr/>
        </p:nvPicPr>
        <p:blipFill>
          <a:blip r:embed="rId46"/>
          <a:stretch>
            <a:fillRect/>
          </a:stretch>
        </p:blipFill>
        <p:spPr>
          <a:xfrm>
            <a:off x="1198126" y="3210084"/>
            <a:ext cx="1323975" cy="542925"/>
          </a:xfrm>
          <a:prstGeom prst="rect">
            <a:avLst/>
          </a:prstGeom>
        </p:spPr>
      </p:pic>
      <p:pic>
        <p:nvPicPr>
          <p:cNvPr id="48" name="Picture 47"/>
          <p:cNvPicPr>
            <a:picLocks noChangeAspect="1"/>
          </p:cNvPicPr>
          <p:nvPr/>
        </p:nvPicPr>
        <p:blipFill>
          <a:blip r:embed="rId47"/>
          <a:stretch>
            <a:fillRect/>
          </a:stretch>
        </p:blipFill>
        <p:spPr>
          <a:xfrm>
            <a:off x="10399226" y="6180028"/>
            <a:ext cx="1428751" cy="504825"/>
          </a:xfrm>
          <a:prstGeom prst="rect">
            <a:avLst/>
          </a:prstGeom>
        </p:spPr>
      </p:pic>
      <p:pic>
        <p:nvPicPr>
          <p:cNvPr id="49" name="Picture 48"/>
          <p:cNvPicPr>
            <a:picLocks noChangeAspect="1"/>
          </p:cNvPicPr>
          <p:nvPr/>
        </p:nvPicPr>
        <p:blipFill>
          <a:blip r:embed="rId48"/>
          <a:stretch>
            <a:fillRect/>
          </a:stretch>
        </p:blipFill>
        <p:spPr>
          <a:xfrm>
            <a:off x="2279438" y="4609787"/>
            <a:ext cx="1247775" cy="342900"/>
          </a:xfrm>
          <a:prstGeom prst="rect">
            <a:avLst/>
          </a:prstGeom>
        </p:spPr>
      </p:pic>
      <p:pic>
        <p:nvPicPr>
          <p:cNvPr id="50" name="Picture 49"/>
          <p:cNvPicPr>
            <a:picLocks noChangeAspect="1"/>
          </p:cNvPicPr>
          <p:nvPr/>
        </p:nvPicPr>
        <p:blipFill>
          <a:blip r:embed="rId49"/>
          <a:stretch>
            <a:fillRect/>
          </a:stretch>
        </p:blipFill>
        <p:spPr>
          <a:xfrm>
            <a:off x="4075492" y="5637823"/>
            <a:ext cx="1533525" cy="419100"/>
          </a:xfrm>
          <a:prstGeom prst="rect">
            <a:avLst/>
          </a:prstGeom>
        </p:spPr>
      </p:pic>
      <p:pic>
        <p:nvPicPr>
          <p:cNvPr id="51" name="Picture 50"/>
          <p:cNvPicPr>
            <a:picLocks noChangeAspect="1"/>
          </p:cNvPicPr>
          <p:nvPr/>
        </p:nvPicPr>
        <p:blipFill>
          <a:blip r:embed="rId50"/>
          <a:stretch>
            <a:fillRect/>
          </a:stretch>
        </p:blipFill>
        <p:spPr>
          <a:xfrm>
            <a:off x="9655263" y="3366579"/>
            <a:ext cx="1247775" cy="390525"/>
          </a:xfrm>
          <a:prstGeom prst="rect">
            <a:avLst/>
          </a:prstGeom>
        </p:spPr>
      </p:pic>
      <p:pic>
        <p:nvPicPr>
          <p:cNvPr id="52" name="Picture 51"/>
          <p:cNvPicPr>
            <a:picLocks noChangeAspect="1"/>
          </p:cNvPicPr>
          <p:nvPr/>
        </p:nvPicPr>
        <p:blipFill>
          <a:blip r:embed="rId51"/>
          <a:stretch>
            <a:fillRect/>
          </a:stretch>
        </p:blipFill>
        <p:spPr>
          <a:xfrm>
            <a:off x="8851191" y="6197282"/>
            <a:ext cx="1333500" cy="342900"/>
          </a:xfrm>
          <a:prstGeom prst="rect">
            <a:avLst/>
          </a:prstGeom>
        </p:spPr>
      </p:pic>
      <p:pic>
        <p:nvPicPr>
          <p:cNvPr id="53" name="Picture 52"/>
          <p:cNvPicPr>
            <a:picLocks noChangeAspect="1"/>
          </p:cNvPicPr>
          <p:nvPr/>
        </p:nvPicPr>
        <p:blipFill>
          <a:blip r:embed="rId52"/>
          <a:stretch>
            <a:fillRect/>
          </a:stretch>
        </p:blipFill>
        <p:spPr>
          <a:xfrm>
            <a:off x="193953" y="1495341"/>
            <a:ext cx="1190625" cy="352425"/>
          </a:xfrm>
          <a:prstGeom prst="rect">
            <a:avLst/>
          </a:prstGeom>
        </p:spPr>
      </p:pic>
      <p:pic>
        <p:nvPicPr>
          <p:cNvPr id="54" name="Picture 53"/>
          <p:cNvPicPr>
            <a:picLocks noChangeAspect="1"/>
          </p:cNvPicPr>
          <p:nvPr/>
        </p:nvPicPr>
        <p:blipFill>
          <a:blip r:embed="rId53"/>
          <a:stretch>
            <a:fillRect/>
          </a:stretch>
        </p:blipFill>
        <p:spPr>
          <a:xfrm>
            <a:off x="1820142" y="2277437"/>
            <a:ext cx="1333500" cy="371475"/>
          </a:xfrm>
          <a:prstGeom prst="rect">
            <a:avLst/>
          </a:prstGeom>
        </p:spPr>
      </p:pic>
      <p:pic>
        <p:nvPicPr>
          <p:cNvPr id="56" name="Picture 55"/>
          <p:cNvPicPr>
            <a:picLocks noChangeAspect="1"/>
          </p:cNvPicPr>
          <p:nvPr/>
        </p:nvPicPr>
        <p:blipFill>
          <a:blip r:embed="rId54"/>
          <a:stretch>
            <a:fillRect/>
          </a:stretch>
        </p:blipFill>
        <p:spPr>
          <a:xfrm>
            <a:off x="10550450" y="3834113"/>
            <a:ext cx="1428751" cy="371475"/>
          </a:xfrm>
          <a:prstGeom prst="rect">
            <a:avLst/>
          </a:prstGeom>
        </p:spPr>
      </p:pic>
      <p:pic>
        <p:nvPicPr>
          <p:cNvPr id="57" name="Picture 56"/>
          <p:cNvPicPr>
            <a:picLocks noChangeAspect="1"/>
          </p:cNvPicPr>
          <p:nvPr/>
        </p:nvPicPr>
        <p:blipFill>
          <a:blip r:embed="rId55"/>
          <a:stretch>
            <a:fillRect/>
          </a:stretch>
        </p:blipFill>
        <p:spPr>
          <a:xfrm>
            <a:off x="5016390" y="6246386"/>
            <a:ext cx="1533525" cy="504825"/>
          </a:xfrm>
          <a:prstGeom prst="rect">
            <a:avLst/>
          </a:prstGeom>
        </p:spPr>
      </p:pic>
      <p:pic>
        <p:nvPicPr>
          <p:cNvPr id="66" name="Picture 65"/>
          <p:cNvPicPr>
            <a:picLocks noChangeAspect="1"/>
          </p:cNvPicPr>
          <p:nvPr/>
        </p:nvPicPr>
        <p:blipFill>
          <a:blip r:embed="rId56"/>
          <a:stretch>
            <a:fillRect/>
          </a:stretch>
        </p:blipFill>
        <p:spPr>
          <a:xfrm>
            <a:off x="6599441" y="1533033"/>
            <a:ext cx="1190625" cy="438151"/>
          </a:xfrm>
          <a:prstGeom prst="rect">
            <a:avLst/>
          </a:prstGeom>
        </p:spPr>
      </p:pic>
      <p:pic>
        <p:nvPicPr>
          <p:cNvPr id="67" name="Picture 66"/>
          <p:cNvPicPr>
            <a:picLocks noChangeAspect="1"/>
          </p:cNvPicPr>
          <p:nvPr/>
        </p:nvPicPr>
        <p:blipFill>
          <a:blip r:embed="rId57"/>
          <a:stretch>
            <a:fillRect/>
          </a:stretch>
        </p:blipFill>
        <p:spPr>
          <a:xfrm>
            <a:off x="3253210" y="1702733"/>
            <a:ext cx="1333500" cy="504825"/>
          </a:xfrm>
          <a:prstGeom prst="rect">
            <a:avLst/>
          </a:prstGeom>
        </p:spPr>
      </p:pic>
      <p:pic>
        <p:nvPicPr>
          <p:cNvPr id="69" name="Picture 68"/>
          <p:cNvPicPr>
            <a:picLocks noChangeAspect="1"/>
          </p:cNvPicPr>
          <p:nvPr/>
        </p:nvPicPr>
        <p:blipFill>
          <a:blip r:embed="rId58"/>
          <a:stretch>
            <a:fillRect/>
          </a:stretch>
        </p:blipFill>
        <p:spPr>
          <a:xfrm>
            <a:off x="5444347" y="1559237"/>
            <a:ext cx="990600" cy="409575"/>
          </a:xfrm>
          <a:prstGeom prst="rect">
            <a:avLst/>
          </a:prstGeom>
        </p:spPr>
      </p:pic>
      <p:pic>
        <p:nvPicPr>
          <p:cNvPr id="36" name="Picture 35"/>
          <p:cNvPicPr>
            <a:picLocks noChangeAspect="1"/>
          </p:cNvPicPr>
          <p:nvPr/>
        </p:nvPicPr>
        <p:blipFill>
          <a:blip r:embed="rId59"/>
          <a:stretch>
            <a:fillRect/>
          </a:stretch>
        </p:blipFill>
        <p:spPr>
          <a:xfrm>
            <a:off x="8262701" y="950074"/>
            <a:ext cx="480060" cy="306705"/>
          </a:xfrm>
          <a:prstGeom prst="rect">
            <a:avLst/>
          </a:prstGeom>
        </p:spPr>
      </p:pic>
      <p:pic>
        <p:nvPicPr>
          <p:cNvPr id="72" name="Picture 71"/>
          <p:cNvPicPr>
            <a:picLocks noChangeAspect="1"/>
          </p:cNvPicPr>
          <p:nvPr/>
        </p:nvPicPr>
        <p:blipFill>
          <a:blip r:embed="rId60"/>
          <a:stretch>
            <a:fillRect/>
          </a:stretch>
        </p:blipFill>
        <p:spPr>
          <a:xfrm>
            <a:off x="1182227" y="6233903"/>
            <a:ext cx="847725" cy="457200"/>
          </a:xfrm>
          <a:prstGeom prst="rect">
            <a:avLst/>
          </a:prstGeom>
        </p:spPr>
      </p:pic>
      <p:pic>
        <p:nvPicPr>
          <p:cNvPr id="73" name="Picture 72"/>
          <p:cNvPicPr>
            <a:picLocks noChangeAspect="1"/>
          </p:cNvPicPr>
          <p:nvPr/>
        </p:nvPicPr>
        <p:blipFill>
          <a:blip r:embed="rId61"/>
          <a:stretch>
            <a:fillRect/>
          </a:stretch>
        </p:blipFill>
        <p:spPr>
          <a:xfrm>
            <a:off x="10854563" y="4556373"/>
            <a:ext cx="1181100" cy="447675"/>
          </a:xfrm>
          <a:prstGeom prst="rect">
            <a:avLst/>
          </a:prstGeom>
        </p:spPr>
      </p:pic>
      <p:pic>
        <p:nvPicPr>
          <p:cNvPr id="74" name="Picture 73"/>
          <p:cNvPicPr>
            <a:picLocks noChangeAspect="1"/>
          </p:cNvPicPr>
          <p:nvPr/>
        </p:nvPicPr>
        <p:blipFill>
          <a:blip r:embed="rId62"/>
          <a:stretch>
            <a:fillRect/>
          </a:stretch>
        </p:blipFill>
        <p:spPr>
          <a:xfrm>
            <a:off x="8213041" y="1880359"/>
            <a:ext cx="990600" cy="485775"/>
          </a:xfrm>
          <a:prstGeom prst="rect">
            <a:avLst/>
          </a:prstGeom>
        </p:spPr>
      </p:pic>
      <p:pic>
        <p:nvPicPr>
          <p:cNvPr id="75" name="Picture 74"/>
          <p:cNvPicPr>
            <a:picLocks noChangeAspect="1"/>
          </p:cNvPicPr>
          <p:nvPr/>
        </p:nvPicPr>
        <p:blipFill>
          <a:blip r:embed="rId63"/>
          <a:stretch>
            <a:fillRect/>
          </a:stretch>
        </p:blipFill>
        <p:spPr>
          <a:xfrm>
            <a:off x="10732602" y="2180137"/>
            <a:ext cx="1095375" cy="504825"/>
          </a:xfrm>
          <a:prstGeom prst="rect">
            <a:avLst/>
          </a:prstGeom>
        </p:spPr>
      </p:pic>
      <p:pic>
        <p:nvPicPr>
          <p:cNvPr id="76" name="Picture 75"/>
          <p:cNvPicPr>
            <a:picLocks noChangeAspect="1"/>
          </p:cNvPicPr>
          <p:nvPr/>
        </p:nvPicPr>
        <p:blipFill>
          <a:blip r:embed="rId64"/>
          <a:stretch>
            <a:fillRect/>
          </a:stretch>
        </p:blipFill>
        <p:spPr>
          <a:xfrm>
            <a:off x="1734417" y="3752778"/>
            <a:ext cx="752475" cy="819151"/>
          </a:xfrm>
          <a:prstGeom prst="rect">
            <a:avLst/>
          </a:prstGeom>
        </p:spPr>
      </p:pic>
      <p:pic>
        <p:nvPicPr>
          <p:cNvPr id="77" name="Picture 76"/>
          <p:cNvPicPr>
            <a:picLocks noChangeAspect="1"/>
          </p:cNvPicPr>
          <p:nvPr/>
        </p:nvPicPr>
        <p:blipFill>
          <a:blip r:embed="rId65"/>
          <a:stretch>
            <a:fillRect/>
          </a:stretch>
        </p:blipFill>
        <p:spPr>
          <a:xfrm>
            <a:off x="3719932" y="4801932"/>
            <a:ext cx="1152525" cy="381000"/>
          </a:xfrm>
          <a:prstGeom prst="rect">
            <a:avLst/>
          </a:prstGeom>
        </p:spPr>
      </p:pic>
      <p:pic>
        <p:nvPicPr>
          <p:cNvPr id="78" name="Picture 77"/>
          <p:cNvPicPr>
            <a:picLocks noChangeAspect="1"/>
          </p:cNvPicPr>
          <p:nvPr/>
        </p:nvPicPr>
        <p:blipFill>
          <a:blip r:embed="rId66"/>
          <a:stretch>
            <a:fillRect/>
          </a:stretch>
        </p:blipFill>
        <p:spPr>
          <a:xfrm>
            <a:off x="7601892" y="844785"/>
            <a:ext cx="1114425" cy="723900"/>
          </a:xfrm>
          <a:prstGeom prst="rect">
            <a:avLst/>
          </a:prstGeom>
        </p:spPr>
      </p:pic>
      <p:pic>
        <p:nvPicPr>
          <p:cNvPr id="79" name="Picture 78"/>
          <p:cNvPicPr>
            <a:picLocks noChangeAspect="1"/>
          </p:cNvPicPr>
          <p:nvPr/>
        </p:nvPicPr>
        <p:blipFill>
          <a:blip r:embed="rId67"/>
          <a:stretch>
            <a:fillRect/>
          </a:stretch>
        </p:blipFill>
        <p:spPr>
          <a:xfrm>
            <a:off x="9580662" y="65465"/>
            <a:ext cx="895351" cy="876300"/>
          </a:xfrm>
          <a:prstGeom prst="rect">
            <a:avLst/>
          </a:prstGeom>
        </p:spPr>
      </p:pic>
      <p:pic>
        <p:nvPicPr>
          <p:cNvPr id="80" name="Picture 79"/>
          <p:cNvPicPr>
            <a:picLocks noChangeAspect="1"/>
          </p:cNvPicPr>
          <p:nvPr/>
        </p:nvPicPr>
        <p:blipFill>
          <a:blip r:embed="rId68"/>
          <a:stretch>
            <a:fillRect/>
          </a:stretch>
        </p:blipFill>
        <p:spPr>
          <a:xfrm>
            <a:off x="10403988" y="5546375"/>
            <a:ext cx="1752600" cy="542925"/>
          </a:xfrm>
          <a:prstGeom prst="rect">
            <a:avLst/>
          </a:prstGeom>
        </p:spPr>
      </p:pic>
      <p:pic>
        <p:nvPicPr>
          <p:cNvPr id="81" name="Picture 80"/>
          <p:cNvPicPr>
            <a:picLocks noChangeAspect="1"/>
          </p:cNvPicPr>
          <p:nvPr/>
        </p:nvPicPr>
        <p:blipFill>
          <a:blip r:embed="rId69"/>
          <a:stretch>
            <a:fillRect/>
          </a:stretch>
        </p:blipFill>
        <p:spPr>
          <a:xfrm>
            <a:off x="1107827" y="5589944"/>
            <a:ext cx="1057275" cy="352425"/>
          </a:xfrm>
          <a:prstGeom prst="rect">
            <a:avLst/>
          </a:prstGeom>
        </p:spPr>
      </p:pic>
      <p:pic>
        <p:nvPicPr>
          <p:cNvPr id="82" name="Picture 81"/>
          <p:cNvPicPr>
            <a:picLocks noChangeAspect="1"/>
          </p:cNvPicPr>
          <p:nvPr/>
        </p:nvPicPr>
        <p:blipFill>
          <a:blip r:embed="rId70"/>
          <a:stretch>
            <a:fillRect/>
          </a:stretch>
        </p:blipFill>
        <p:spPr>
          <a:xfrm>
            <a:off x="9214865" y="1519364"/>
            <a:ext cx="952500" cy="304800"/>
          </a:xfrm>
          <a:prstGeom prst="rect">
            <a:avLst/>
          </a:prstGeom>
        </p:spPr>
      </p:pic>
      <p:pic>
        <p:nvPicPr>
          <p:cNvPr id="83" name="Picture 82"/>
          <p:cNvPicPr>
            <a:picLocks noChangeAspect="1"/>
          </p:cNvPicPr>
          <p:nvPr/>
        </p:nvPicPr>
        <p:blipFill>
          <a:blip r:embed="rId71"/>
          <a:stretch>
            <a:fillRect/>
          </a:stretch>
        </p:blipFill>
        <p:spPr>
          <a:xfrm>
            <a:off x="5422531" y="4857292"/>
            <a:ext cx="1247775" cy="457200"/>
          </a:xfrm>
          <a:prstGeom prst="rect">
            <a:avLst/>
          </a:prstGeom>
        </p:spPr>
      </p:pic>
      <p:pic>
        <p:nvPicPr>
          <p:cNvPr id="84" name="Picture 83"/>
          <p:cNvPicPr>
            <a:picLocks noChangeAspect="1"/>
          </p:cNvPicPr>
          <p:nvPr/>
        </p:nvPicPr>
        <p:blipFill>
          <a:blip r:embed="rId72"/>
          <a:stretch>
            <a:fillRect/>
          </a:stretch>
        </p:blipFill>
        <p:spPr>
          <a:xfrm>
            <a:off x="193952" y="128144"/>
            <a:ext cx="752475" cy="304800"/>
          </a:xfrm>
          <a:prstGeom prst="rect">
            <a:avLst/>
          </a:prstGeom>
        </p:spPr>
      </p:pic>
      <p:pic>
        <p:nvPicPr>
          <p:cNvPr id="85" name="Picture 84"/>
          <p:cNvPicPr>
            <a:picLocks noChangeAspect="1"/>
          </p:cNvPicPr>
          <p:nvPr/>
        </p:nvPicPr>
        <p:blipFill>
          <a:blip r:embed="rId73"/>
          <a:stretch>
            <a:fillRect/>
          </a:stretch>
        </p:blipFill>
        <p:spPr>
          <a:xfrm>
            <a:off x="2107763" y="166181"/>
            <a:ext cx="828675" cy="304800"/>
          </a:xfrm>
          <a:prstGeom prst="rect">
            <a:avLst/>
          </a:prstGeom>
        </p:spPr>
      </p:pic>
      <p:pic>
        <p:nvPicPr>
          <p:cNvPr id="86" name="Picture 85"/>
          <p:cNvPicPr>
            <a:picLocks noChangeAspect="1"/>
          </p:cNvPicPr>
          <p:nvPr/>
        </p:nvPicPr>
        <p:blipFill>
          <a:blip r:embed="rId74"/>
          <a:stretch>
            <a:fillRect/>
          </a:stretch>
        </p:blipFill>
        <p:spPr>
          <a:xfrm>
            <a:off x="1058710" y="74967"/>
            <a:ext cx="895351" cy="304800"/>
          </a:xfrm>
          <a:prstGeom prst="rect">
            <a:avLst/>
          </a:prstGeom>
        </p:spPr>
      </p:pic>
      <p:pic>
        <p:nvPicPr>
          <p:cNvPr id="88" name="Picture 87"/>
          <p:cNvPicPr>
            <a:picLocks noChangeAspect="1"/>
          </p:cNvPicPr>
          <p:nvPr/>
        </p:nvPicPr>
        <p:blipFill>
          <a:blip r:embed="rId75"/>
          <a:stretch>
            <a:fillRect/>
          </a:stretch>
        </p:blipFill>
        <p:spPr>
          <a:xfrm>
            <a:off x="1787379" y="5492924"/>
            <a:ext cx="990600" cy="447675"/>
          </a:xfrm>
          <a:prstGeom prst="rect">
            <a:avLst/>
          </a:prstGeom>
        </p:spPr>
      </p:pic>
      <p:pic>
        <p:nvPicPr>
          <p:cNvPr id="89" name="Picture 88"/>
          <p:cNvPicPr>
            <a:picLocks noChangeAspect="1"/>
          </p:cNvPicPr>
          <p:nvPr/>
        </p:nvPicPr>
        <p:blipFill>
          <a:blip r:embed="rId76"/>
          <a:stretch>
            <a:fillRect/>
          </a:stretch>
        </p:blipFill>
        <p:spPr>
          <a:xfrm>
            <a:off x="8887345" y="5778182"/>
            <a:ext cx="1447800" cy="419100"/>
          </a:xfrm>
          <a:prstGeom prst="rect">
            <a:avLst/>
          </a:prstGeom>
        </p:spPr>
      </p:pic>
      <p:pic>
        <p:nvPicPr>
          <p:cNvPr id="90" name="Picture 89"/>
          <p:cNvPicPr>
            <a:picLocks noChangeAspect="1"/>
          </p:cNvPicPr>
          <p:nvPr/>
        </p:nvPicPr>
        <p:blipFill>
          <a:blip r:embed="rId77"/>
          <a:stretch>
            <a:fillRect/>
          </a:stretch>
        </p:blipFill>
        <p:spPr>
          <a:xfrm>
            <a:off x="8607146" y="859494"/>
            <a:ext cx="1247775" cy="342900"/>
          </a:xfrm>
          <a:prstGeom prst="rect">
            <a:avLst/>
          </a:prstGeom>
        </p:spPr>
      </p:pic>
      <p:pic>
        <p:nvPicPr>
          <p:cNvPr id="91" name="Picture 90"/>
          <p:cNvPicPr>
            <a:picLocks noChangeAspect="1"/>
          </p:cNvPicPr>
          <p:nvPr/>
        </p:nvPicPr>
        <p:blipFill>
          <a:blip r:embed="rId78"/>
          <a:stretch>
            <a:fillRect/>
          </a:stretch>
        </p:blipFill>
        <p:spPr>
          <a:xfrm>
            <a:off x="4141569" y="408172"/>
            <a:ext cx="1190625" cy="371475"/>
          </a:xfrm>
          <a:prstGeom prst="rect">
            <a:avLst/>
          </a:prstGeom>
        </p:spPr>
      </p:pic>
    </p:spTree>
    <p:extLst>
      <p:ext uri="{BB962C8B-B14F-4D97-AF65-F5344CB8AC3E}">
        <p14:creationId xmlns:p14="http://schemas.microsoft.com/office/powerpoint/2010/main" val="2926745774"/>
      </p:ext>
    </p:extLst>
  </p:cSld>
  <p:clrMapOvr>
    <a:masterClrMapping/>
  </p:clrMapOvr>
  <mc:AlternateContent xmlns:mc="http://schemas.openxmlformats.org/markup-compatibility/2006" xmlns:p14="http://schemas.microsoft.com/office/powerpoint/2010/main">
    <mc:Choice Requires="p14">
      <p:transition spd="med" p14:dur="700" advTm="4500">
        <p:fade/>
      </p:transition>
    </mc:Choice>
    <mc:Fallback xmlns="">
      <p:transition spd="med"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1.85185E-6 L 0.12396 -0.1375 " pathEditMode="relative" rAng="0" ptsTypes="AA">
                                      <p:cBhvr>
                                        <p:cTn id="6" dur="250" fill="hold"/>
                                        <p:tgtEl>
                                          <p:spTgt spid="46"/>
                                        </p:tgtEl>
                                        <p:attrNameLst>
                                          <p:attrName>ppt_x</p:attrName>
                                          <p:attrName>ppt_y</p:attrName>
                                        </p:attrNameLst>
                                      </p:cBhvr>
                                      <p:rCtr x="6198" y="-6875"/>
                                    </p:animMotion>
                                  </p:childTnLst>
                                </p:cTn>
                              </p:par>
                            </p:childTnLst>
                          </p:cTn>
                        </p:par>
                        <p:par>
                          <p:cTn id="7" fill="hold">
                            <p:stCondLst>
                              <p:cond delay="25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par>
                                <p:cTn id="17" presetID="42" presetClass="path" presetSubtype="0" accel="50000" decel="50000" fill="hold" nodeType="withEffect">
                                  <p:stCondLst>
                                    <p:cond delay="0"/>
                                  </p:stCondLst>
                                  <p:childTnLst>
                                    <p:animMotion origin="layout" path="M -2.08333E-6 3.33333E-6 L -0.15599 -0.25486 " pathEditMode="relative" rAng="0" ptsTypes="AA">
                                      <p:cBhvr>
                                        <p:cTn id="18" dur="250" fill="hold"/>
                                        <p:tgtEl>
                                          <p:spTgt spid="55"/>
                                        </p:tgtEl>
                                        <p:attrNameLst>
                                          <p:attrName>ppt_x</p:attrName>
                                          <p:attrName>ppt_y</p:attrName>
                                        </p:attrNameLst>
                                      </p:cBhvr>
                                      <p:rCtr x="-7799" y="-12755"/>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5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25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50"/>
                                        <p:tgtEl>
                                          <p:spTgt spid="24"/>
                                        </p:tgtEl>
                                      </p:cBhvr>
                                    </p:animEffect>
                                  </p:childTnLst>
                                </p:cTn>
                              </p:par>
                            </p:childTnLst>
                          </p:cTn>
                        </p:par>
                        <p:par>
                          <p:cTn id="35" fill="hold">
                            <p:stCondLst>
                              <p:cond delay="750"/>
                            </p:stCondLst>
                            <p:childTnLst>
                              <p:par>
                                <p:cTn id="36" presetID="42" presetClass="path" presetSubtype="0" accel="50000" decel="50000" fill="hold" nodeType="afterEffect">
                                  <p:stCondLst>
                                    <p:cond delay="0"/>
                                  </p:stCondLst>
                                  <p:childTnLst>
                                    <p:animMotion origin="layout" path="M 1.04167E-6 2.59259E-6 L 0.08776 -0.33982 " pathEditMode="relative" rAng="0" ptsTypes="AA">
                                      <p:cBhvr>
                                        <p:cTn id="37" dur="250" fill="hold"/>
                                        <p:tgtEl>
                                          <p:spTgt spid="59"/>
                                        </p:tgtEl>
                                        <p:attrNameLst>
                                          <p:attrName>ppt_x</p:attrName>
                                          <p:attrName>ppt_y</p:attrName>
                                        </p:attrNameLst>
                                      </p:cBhvr>
                                      <p:rCtr x="4388" y="-16991"/>
                                    </p:animMotion>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25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25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25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25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250"/>
                                        <p:tgtEl>
                                          <p:spTgt spid="31"/>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25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250"/>
                                        <p:tgtEl>
                                          <p:spTgt spid="33"/>
                                        </p:tgtEl>
                                      </p:cBhvr>
                                    </p:animEffect>
                                  </p:childTnLst>
                                </p:cTn>
                              </p:par>
                            </p:childTnLst>
                          </p:cTn>
                        </p:par>
                        <p:par>
                          <p:cTn id="60" fill="hold">
                            <p:stCondLst>
                              <p:cond delay="1250"/>
                            </p:stCondLst>
                            <p:childTnLst>
                              <p:par>
                                <p:cTn id="61" presetID="42" presetClass="path" presetSubtype="0" accel="50000" decel="50000" fill="hold" nodeType="afterEffect">
                                  <p:stCondLst>
                                    <p:cond delay="0"/>
                                  </p:stCondLst>
                                  <p:childTnLst>
                                    <p:animMotion origin="layout" path="M -3.125E-6 2.59259E-6 L 0.32396 -0.0382 " pathEditMode="relative" rAng="0" ptsTypes="AA">
                                      <p:cBhvr>
                                        <p:cTn id="62" dur="250" fill="hold"/>
                                        <p:tgtEl>
                                          <p:spTgt spid="30"/>
                                        </p:tgtEl>
                                        <p:attrNameLst>
                                          <p:attrName>ppt_x</p:attrName>
                                          <p:attrName>ppt_y</p:attrName>
                                        </p:attrNameLst>
                                      </p:cBhvr>
                                      <p:rCtr x="16198" y="-1921"/>
                                    </p:animMotion>
                                  </p:childTnLst>
                                </p:cTn>
                              </p:par>
                            </p:childTnLst>
                          </p:cTn>
                        </p:par>
                        <p:par>
                          <p:cTn id="63" fill="hold">
                            <p:stCondLst>
                              <p:cond delay="1500"/>
                            </p:stCondLst>
                            <p:childTnLst>
                              <p:par>
                                <p:cTn id="64" presetID="10" presetClass="entr" presetSubtype="0"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250"/>
                                        <p:tgtEl>
                                          <p:spTgt spid="48"/>
                                        </p:tgtEl>
                                      </p:cBhvr>
                                    </p:animEffect>
                                  </p:childTnLst>
                                </p:cTn>
                              </p:par>
                              <p:par>
                                <p:cTn id="67" presetID="10"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250"/>
                                        <p:tgtEl>
                                          <p:spTgt spid="49"/>
                                        </p:tgtEl>
                                      </p:cBhvr>
                                    </p:animEffect>
                                  </p:childTnLst>
                                </p:cTn>
                              </p:par>
                              <p:par>
                                <p:cTn id="70" presetID="42" presetClass="path" presetSubtype="0" accel="50000" decel="50000" fill="hold" nodeType="withEffect">
                                  <p:stCondLst>
                                    <p:cond delay="0"/>
                                  </p:stCondLst>
                                  <p:childTnLst>
                                    <p:animMotion origin="layout" path="M 4.16667E-6 3.7037E-7 L -0.04349 0.43449 " pathEditMode="relative" rAng="0" ptsTypes="AA">
                                      <p:cBhvr>
                                        <p:cTn id="71" dur="250" fill="hold"/>
                                        <p:tgtEl>
                                          <p:spTgt spid="36"/>
                                        </p:tgtEl>
                                        <p:attrNameLst>
                                          <p:attrName>ppt_x</p:attrName>
                                          <p:attrName>ppt_y</p:attrName>
                                        </p:attrNameLst>
                                      </p:cBhvr>
                                      <p:rCtr x="-2174" y="21713"/>
                                    </p:animMotion>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250"/>
                                        <p:tgtEl>
                                          <p:spTgt spid="52"/>
                                        </p:tgtEl>
                                      </p:cBhvr>
                                    </p:animEffect>
                                  </p:childTnLst>
                                </p:cTn>
                              </p:par>
                              <p:par>
                                <p:cTn id="75" presetID="10" presetClass="entr" presetSubtype="0" fill="hold" nodeType="withEffect">
                                  <p:stCondLst>
                                    <p:cond delay="0"/>
                                  </p:stCondLst>
                                  <p:childTnLst>
                                    <p:set>
                                      <p:cBhvr>
                                        <p:cTn id="76" dur="1" fill="hold">
                                          <p:stCondLst>
                                            <p:cond delay="0"/>
                                          </p:stCondLst>
                                        </p:cTn>
                                        <p:tgtEl>
                                          <p:spTgt spid="81"/>
                                        </p:tgtEl>
                                        <p:attrNameLst>
                                          <p:attrName>style.visibility</p:attrName>
                                        </p:attrNameLst>
                                      </p:cBhvr>
                                      <p:to>
                                        <p:strVal val="visible"/>
                                      </p:to>
                                    </p:set>
                                    <p:animEffect transition="in" filter="fade">
                                      <p:cBhvr>
                                        <p:cTn id="77" dur="250"/>
                                        <p:tgtEl>
                                          <p:spTgt spid="81"/>
                                        </p:tgtEl>
                                      </p:cBhvr>
                                    </p:animEffect>
                                  </p:childTnLst>
                                </p:cTn>
                              </p:par>
                              <p:par>
                                <p:cTn id="78" presetID="10" presetClass="entr" presetSubtype="0"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250"/>
                                        <p:tgtEl>
                                          <p:spTgt spid="53"/>
                                        </p:tgtEl>
                                      </p:cBhvr>
                                    </p:animEffect>
                                  </p:childTnLst>
                                </p:cTn>
                              </p:par>
                              <p:par>
                                <p:cTn id="81" presetID="42" presetClass="path" presetSubtype="0" accel="50000" decel="50000" fill="hold" nodeType="withEffect">
                                  <p:stCondLst>
                                    <p:cond delay="0"/>
                                  </p:stCondLst>
                                  <p:childTnLst>
                                    <p:animMotion origin="layout" path="M 4.16667E-6 -1.48148E-6 L -0.40209 -0.0243 " pathEditMode="relative" rAng="0" ptsTypes="AA">
                                      <p:cBhvr>
                                        <p:cTn id="82" dur="250" fill="hold"/>
                                        <p:tgtEl>
                                          <p:spTgt spid="61"/>
                                        </p:tgtEl>
                                        <p:attrNameLst>
                                          <p:attrName>ppt_x</p:attrName>
                                          <p:attrName>ppt_y</p:attrName>
                                        </p:attrNameLst>
                                      </p:cBhvr>
                                      <p:rCtr x="-20104" y="-1227"/>
                                    </p:animMotion>
                                  </p:childTnLst>
                                </p:cTn>
                              </p:par>
                            </p:childTnLst>
                          </p:cTn>
                        </p:par>
                        <p:par>
                          <p:cTn id="83" fill="hold">
                            <p:stCondLst>
                              <p:cond delay="1750"/>
                            </p:stCondLst>
                            <p:childTnLst>
                              <p:par>
                                <p:cTn id="84" presetID="10" presetClass="entr" presetSubtype="0" fill="hold" nodeType="after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250"/>
                                        <p:tgtEl>
                                          <p:spTgt spid="54"/>
                                        </p:tgtEl>
                                      </p:cBhvr>
                                    </p:animEffect>
                                  </p:childTnLst>
                                </p:cTn>
                              </p:par>
                              <p:par>
                                <p:cTn id="87" presetID="10" presetClass="entr" presetSubtype="0"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fade">
                                      <p:cBhvr>
                                        <p:cTn id="89" dur="250"/>
                                        <p:tgtEl>
                                          <p:spTgt spid="56"/>
                                        </p:tgtEl>
                                      </p:cBhvr>
                                    </p:animEffect>
                                  </p:childTnLst>
                                </p:cTn>
                              </p:par>
                              <p:par>
                                <p:cTn id="90" presetID="42" presetClass="path" presetSubtype="0" accel="50000" decel="50000" fill="hold" nodeType="withEffect">
                                  <p:stCondLst>
                                    <p:cond delay="0"/>
                                  </p:stCondLst>
                                  <p:childTnLst>
                                    <p:animMotion origin="layout" path="M -1.25E-6 2.22222E-6 L 0.39961 0.03194 " pathEditMode="relative" rAng="0" ptsTypes="AA">
                                      <p:cBhvr>
                                        <p:cTn id="91" dur="250" fill="hold"/>
                                        <p:tgtEl>
                                          <p:spTgt spid="23"/>
                                        </p:tgtEl>
                                        <p:attrNameLst>
                                          <p:attrName>ppt_x</p:attrName>
                                          <p:attrName>ppt_y</p:attrName>
                                        </p:attrNameLst>
                                      </p:cBhvr>
                                      <p:rCtr x="19974" y="1597"/>
                                    </p:animMotion>
                                  </p:childTnLst>
                                </p:cTn>
                              </p:par>
                            </p:childTnLst>
                          </p:cTn>
                        </p:par>
                        <p:par>
                          <p:cTn id="92" fill="hold">
                            <p:stCondLst>
                              <p:cond delay="2000"/>
                            </p:stCondLst>
                            <p:childTnLst>
                              <p:par>
                                <p:cTn id="93" presetID="10" presetClass="entr" presetSubtype="0" fill="hold" nodeType="after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250"/>
                                        <p:tgtEl>
                                          <p:spTgt spid="50"/>
                                        </p:tgtEl>
                                      </p:cBhvr>
                                    </p:animEffect>
                                  </p:childTnLst>
                                </p:cTn>
                              </p:par>
                              <p:par>
                                <p:cTn id="96" presetID="42" presetClass="path" presetSubtype="0" accel="50000" decel="50000" fill="hold" nodeType="withEffect">
                                  <p:stCondLst>
                                    <p:cond delay="0"/>
                                  </p:stCondLst>
                                  <p:childTnLst>
                                    <p:animMotion origin="layout" path="M -1.875E-6 1.11111E-6 L -0.16797 -0.18773 " pathEditMode="relative" rAng="0" ptsTypes="AA">
                                      <p:cBhvr>
                                        <p:cTn id="97" dur="250" fill="hold"/>
                                        <p:tgtEl>
                                          <p:spTgt spid="29"/>
                                        </p:tgtEl>
                                        <p:attrNameLst>
                                          <p:attrName>ppt_x</p:attrName>
                                          <p:attrName>ppt_y</p:attrName>
                                        </p:attrNameLst>
                                      </p:cBhvr>
                                      <p:rCtr x="-8398" y="-9398"/>
                                    </p:animMotion>
                                  </p:childTnLst>
                                </p:cTn>
                              </p:par>
                            </p:childTnLst>
                          </p:cTn>
                        </p:par>
                        <p:par>
                          <p:cTn id="98" fill="hold">
                            <p:stCondLst>
                              <p:cond delay="2250"/>
                            </p:stCondLst>
                            <p:childTnLst>
                              <p:par>
                                <p:cTn id="99" presetID="10" presetClass="entr" presetSubtype="0" fill="hold"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250"/>
                                        <p:tgtEl>
                                          <p:spTgt spid="57"/>
                                        </p:tgtEl>
                                      </p:cBhvr>
                                    </p:animEffect>
                                  </p:childTnLst>
                                </p:cTn>
                              </p:par>
                              <p:par>
                                <p:cTn id="102" presetID="10" presetClass="entr" presetSubtype="0" fill="hold" nodeType="with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250"/>
                                        <p:tgtEl>
                                          <p:spTgt spid="66"/>
                                        </p:tgtEl>
                                      </p:cBhvr>
                                    </p:animEffect>
                                  </p:childTnLst>
                                </p:cTn>
                              </p:par>
                              <p:par>
                                <p:cTn id="105" presetID="10" presetClass="entr" presetSubtype="0"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250"/>
                                        <p:tgtEl>
                                          <p:spTgt spid="51"/>
                                        </p:tgtEl>
                                      </p:cBhvr>
                                    </p:animEffect>
                                  </p:childTnLst>
                                </p:cTn>
                              </p:par>
                              <p:par>
                                <p:cTn id="108" presetID="10" presetClass="entr" presetSubtype="0" fill="hold"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fade">
                                      <p:cBhvr>
                                        <p:cTn id="110" dur="250"/>
                                        <p:tgtEl>
                                          <p:spTgt spid="37"/>
                                        </p:tgtEl>
                                      </p:cBhvr>
                                    </p:animEffect>
                                  </p:childTnLst>
                                </p:cTn>
                              </p:par>
                              <p:par>
                                <p:cTn id="111" presetID="42" presetClass="path" presetSubtype="0" accel="50000" decel="50000" fill="hold" nodeType="withEffect">
                                  <p:stCondLst>
                                    <p:cond delay="0"/>
                                  </p:stCondLst>
                                  <p:childTnLst>
                                    <p:animMotion origin="layout" path="M 4.375E-6 -2.22222E-6 L -0.52943 0.02986 " pathEditMode="relative" rAng="0" ptsTypes="AA">
                                      <p:cBhvr>
                                        <p:cTn id="112" dur="250" fill="hold"/>
                                        <p:tgtEl>
                                          <p:spTgt spid="58"/>
                                        </p:tgtEl>
                                        <p:attrNameLst>
                                          <p:attrName>ppt_x</p:attrName>
                                          <p:attrName>ppt_y</p:attrName>
                                        </p:attrNameLst>
                                      </p:cBhvr>
                                      <p:rCtr x="-26471" y="1481"/>
                                    </p:animMotion>
                                  </p:childTnLst>
                                </p:cTn>
                              </p:par>
                              <p:par>
                                <p:cTn id="113" presetID="10" presetClass="entr" presetSubtype="0" fill="hold" nodeType="with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250"/>
                                        <p:tgtEl>
                                          <p:spTgt spid="7"/>
                                        </p:tgtEl>
                                      </p:cBhvr>
                                    </p:animEffect>
                                  </p:childTnLst>
                                </p:cTn>
                              </p:par>
                              <p:par>
                                <p:cTn id="116" presetID="10" presetClass="entr" presetSubtype="0" fill="hold"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fade">
                                      <p:cBhvr>
                                        <p:cTn id="118" dur="250"/>
                                        <p:tgtEl>
                                          <p:spTgt spid="43"/>
                                        </p:tgtEl>
                                      </p:cBhvr>
                                    </p:animEffect>
                                  </p:childTnLst>
                                </p:cTn>
                              </p:par>
                              <p:par>
                                <p:cTn id="119" presetID="10" presetClass="entr" presetSubtype="0" fill="hold" nodeType="withEffect">
                                  <p:stCondLst>
                                    <p:cond delay="0"/>
                                  </p:stCondLst>
                                  <p:childTnLst>
                                    <p:set>
                                      <p:cBhvr>
                                        <p:cTn id="120" dur="1" fill="hold">
                                          <p:stCondLst>
                                            <p:cond delay="0"/>
                                          </p:stCondLst>
                                        </p:cTn>
                                        <p:tgtEl>
                                          <p:spTgt spid="67"/>
                                        </p:tgtEl>
                                        <p:attrNameLst>
                                          <p:attrName>style.visibility</p:attrName>
                                        </p:attrNameLst>
                                      </p:cBhvr>
                                      <p:to>
                                        <p:strVal val="visible"/>
                                      </p:to>
                                    </p:set>
                                    <p:animEffect transition="in" filter="fade">
                                      <p:cBhvr>
                                        <p:cTn id="121" dur="250"/>
                                        <p:tgtEl>
                                          <p:spTgt spid="67"/>
                                        </p:tgtEl>
                                      </p:cBhvr>
                                    </p:animEffect>
                                  </p:childTnLst>
                                </p:cTn>
                              </p:par>
                              <p:par>
                                <p:cTn id="122" presetID="42" presetClass="path" presetSubtype="0" accel="50000" decel="50000" fill="hold" nodeType="withEffect">
                                  <p:stCondLst>
                                    <p:cond delay="0"/>
                                  </p:stCondLst>
                                  <p:childTnLst>
                                    <p:animMotion origin="layout" path="M 2.5E-6 -4.81481E-6 L 0.05195 -0.20324 " pathEditMode="relative" rAng="0" ptsTypes="AA">
                                      <p:cBhvr>
                                        <p:cTn id="123" dur="250" fill="hold"/>
                                        <p:tgtEl>
                                          <p:spTgt spid="65"/>
                                        </p:tgtEl>
                                        <p:attrNameLst>
                                          <p:attrName>ppt_x</p:attrName>
                                          <p:attrName>ppt_y</p:attrName>
                                        </p:attrNameLst>
                                      </p:cBhvr>
                                      <p:rCtr x="2591" y="-10162"/>
                                    </p:animMotion>
                                  </p:childTnLst>
                                </p:cTn>
                              </p:par>
                            </p:childTnLst>
                          </p:cTn>
                        </p:par>
                        <p:par>
                          <p:cTn id="124" fill="hold">
                            <p:stCondLst>
                              <p:cond delay="2500"/>
                            </p:stCondLst>
                            <p:childTnLst>
                              <p:par>
                                <p:cTn id="125" presetID="10" presetClass="entr" presetSubtype="0" fill="hold" nodeType="afterEffect">
                                  <p:stCondLst>
                                    <p:cond delay="0"/>
                                  </p:stCondLst>
                                  <p:childTnLst>
                                    <p:set>
                                      <p:cBhvr>
                                        <p:cTn id="126" dur="1" fill="hold">
                                          <p:stCondLst>
                                            <p:cond delay="0"/>
                                          </p:stCondLst>
                                        </p:cTn>
                                        <p:tgtEl>
                                          <p:spTgt spid="18"/>
                                        </p:tgtEl>
                                        <p:attrNameLst>
                                          <p:attrName>style.visibility</p:attrName>
                                        </p:attrNameLst>
                                      </p:cBhvr>
                                      <p:to>
                                        <p:strVal val="visible"/>
                                      </p:to>
                                    </p:set>
                                    <p:animEffect transition="in" filter="fade">
                                      <p:cBhvr>
                                        <p:cTn id="127" dur="250"/>
                                        <p:tgtEl>
                                          <p:spTgt spid="18"/>
                                        </p:tgtEl>
                                      </p:cBhvr>
                                    </p:animEffect>
                                  </p:childTnLst>
                                </p:cTn>
                              </p:par>
                              <p:par>
                                <p:cTn id="128" presetID="10" presetClass="entr" presetSubtype="0" fill="hold" nodeType="withEffect">
                                  <p:stCondLst>
                                    <p:cond delay="0"/>
                                  </p:stCondLst>
                                  <p:childTnLst>
                                    <p:set>
                                      <p:cBhvr>
                                        <p:cTn id="129" dur="1" fill="hold">
                                          <p:stCondLst>
                                            <p:cond delay="0"/>
                                          </p:stCondLst>
                                        </p:cTn>
                                        <p:tgtEl>
                                          <p:spTgt spid="69"/>
                                        </p:tgtEl>
                                        <p:attrNameLst>
                                          <p:attrName>style.visibility</p:attrName>
                                        </p:attrNameLst>
                                      </p:cBhvr>
                                      <p:to>
                                        <p:strVal val="visible"/>
                                      </p:to>
                                    </p:set>
                                    <p:animEffect transition="in" filter="fade">
                                      <p:cBhvr>
                                        <p:cTn id="130" dur="250"/>
                                        <p:tgtEl>
                                          <p:spTgt spid="69"/>
                                        </p:tgtEl>
                                      </p:cBhvr>
                                    </p:animEffect>
                                  </p:childTnLst>
                                </p:cTn>
                              </p:par>
                              <p:par>
                                <p:cTn id="131" presetID="10" presetClass="entr" presetSubtype="0" fill="hold" nodeType="withEffect">
                                  <p:stCondLst>
                                    <p:cond delay="0"/>
                                  </p:stCondLst>
                                  <p:childTnLst>
                                    <p:set>
                                      <p:cBhvr>
                                        <p:cTn id="132" dur="1" fill="hold">
                                          <p:stCondLst>
                                            <p:cond delay="0"/>
                                          </p:stCondLst>
                                        </p:cTn>
                                        <p:tgtEl>
                                          <p:spTgt spid="72"/>
                                        </p:tgtEl>
                                        <p:attrNameLst>
                                          <p:attrName>style.visibility</p:attrName>
                                        </p:attrNameLst>
                                      </p:cBhvr>
                                      <p:to>
                                        <p:strVal val="visible"/>
                                      </p:to>
                                    </p:set>
                                    <p:animEffect transition="in" filter="fade">
                                      <p:cBhvr>
                                        <p:cTn id="133" dur="250"/>
                                        <p:tgtEl>
                                          <p:spTgt spid="72"/>
                                        </p:tgtEl>
                                      </p:cBhvr>
                                    </p:animEffect>
                                  </p:childTnLst>
                                </p:cTn>
                              </p:par>
                              <p:par>
                                <p:cTn id="134" presetID="10" presetClass="entr" presetSubtype="0" fill="hold"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250"/>
                                        <p:tgtEl>
                                          <p:spTgt spid="73"/>
                                        </p:tgtEl>
                                      </p:cBhvr>
                                    </p:animEffect>
                                  </p:childTnLst>
                                </p:cTn>
                              </p:par>
                            </p:childTnLst>
                          </p:cTn>
                        </p:par>
                        <p:par>
                          <p:cTn id="137" fill="hold">
                            <p:stCondLst>
                              <p:cond delay="2750"/>
                            </p:stCondLst>
                            <p:childTnLst>
                              <p:par>
                                <p:cTn id="138" presetID="42" presetClass="path" presetSubtype="0" accel="50000" decel="50000" fill="hold" nodeType="afterEffect">
                                  <p:stCondLst>
                                    <p:cond delay="0"/>
                                  </p:stCondLst>
                                  <p:childTnLst>
                                    <p:animMotion origin="layout" path="M -3.95833E-6 -4.81481E-6 L -0.29596 0.27477 " pathEditMode="relative" rAng="0" ptsTypes="AA">
                                      <p:cBhvr>
                                        <p:cTn id="139" dur="250" fill="hold"/>
                                        <p:tgtEl>
                                          <p:spTgt spid="38"/>
                                        </p:tgtEl>
                                        <p:attrNameLst>
                                          <p:attrName>ppt_x</p:attrName>
                                          <p:attrName>ppt_y</p:attrName>
                                        </p:attrNameLst>
                                      </p:cBhvr>
                                      <p:rCtr x="-14805" y="13727"/>
                                    </p:animMotion>
                                  </p:childTnLst>
                                </p:cTn>
                              </p:par>
                            </p:childTnLst>
                          </p:cTn>
                        </p:par>
                        <p:par>
                          <p:cTn id="140" fill="hold">
                            <p:stCondLst>
                              <p:cond delay="3000"/>
                            </p:stCondLst>
                            <p:childTnLst>
                              <p:par>
                                <p:cTn id="141" presetID="10" presetClass="entr" presetSubtype="0" fill="hold" nodeType="after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fade">
                                      <p:cBhvr>
                                        <p:cTn id="143" dur="250"/>
                                        <p:tgtEl>
                                          <p:spTgt spid="74"/>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50"/>
                                        <p:tgtEl>
                                          <p:spTgt spid="75"/>
                                        </p:tgtEl>
                                      </p:cBhvr>
                                    </p:animEffect>
                                  </p:childTnLst>
                                </p:cTn>
                              </p:par>
                              <p:par>
                                <p:cTn id="147" presetID="10" presetClass="entr" presetSubtype="0" fill="hold" nodeType="withEffect">
                                  <p:stCondLst>
                                    <p:cond delay="0"/>
                                  </p:stCondLst>
                                  <p:childTnLst>
                                    <p:set>
                                      <p:cBhvr>
                                        <p:cTn id="148" dur="1" fill="hold">
                                          <p:stCondLst>
                                            <p:cond delay="0"/>
                                          </p:stCondLst>
                                        </p:cTn>
                                        <p:tgtEl>
                                          <p:spTgt spid="76"/>
                                        </p:tgtEl>
                                        <p:attrNameLst>
                                          <p:attrName>style.visibility</p:attrName>
                                        </p:attrNameLst>
                                      </p:cBhvr>
                                      <p:to>
                                        <p:strVal val="visible"/>
                                      </p:to>
                                    </p:set>
                                    <p:animEffect transition="in" filter="fade">
                                      <p:cBhvr>
                                        <p:cTn id="149" dur="250"/>
                                        <p:tgtEl>
                                          <p:spTgt spid="76"/>
                                        </p:tgtEl>
                                      </p:cBhvr>
                                    </p:animEffect>
                                  </p:childTnLst>
                                </p:cTn>
                              </p:par>
                              <p:par>
                                <p:cTn id="150" presetID="10" presetClass="entr" presetSubtype="0" fill="hold" nodeType="withEffect">
                                  <p:stCondLst>
                                    <p:cond delay="0"/>
                                  </p:stCondLst>
                                  <p:childTnLst>
                                    <p:set>
                                      <p:cBhvr>
                                        <p:cTn id="151" dur="1" fill="hold">
                                          <p:stCondLst>
                                            <p:cond delay="0"/>
                                          </p:stCondLst>
                                        </p:cTn>
                                        <p:tgtEl>
                                          <p:spTgt spid="77"/>
                                        </p:tgtEl>
                                        <p:attrNameLst>
                                          <p:attrName>style.visibility</p:attrName>
                                        </p:attrNameLst>
                                      </p:cBhvr>
                                      <p:to>
                                        <p:strVal val="visible"/>
                                      </p:to>
                                    </p:set>
                                    <p:animEffect transition="in" filter="fade">
                                      <p:cBhvr>
                                        <p:cTn id="152" dur="250"/>
                                        <p:tgtEl>
                                          <p:spTgt spid="77"/>
                                        </p:tgtEl>
                                      </p:cBhvr>
                                    </p:animEffect>
                                  </p:childTnLst>
                                </p:cTn>
                              </p:par>
                              <p:par>
                                <p:cTn id="153" presetID="10" presetClass="entr" presetSubtype="0" fill="hold" nodeType="withEffect">
                                  <p:stCondLst>
                                    <p:cond delay="0"/>
                                  </p:stCondLst>
                                  <p:childTnLst>
                                    <p:set>
                                      <p:cBhvr>
                                        <p:cTn id="154" dur="1" fill="hold">
                                          <p:stCondLst>
                                            <p:cond delay="0"/>
                                          </p:stCondLst>
                                        </p:cTn>
                                        <p:tgtEl>
                                          <p:spTgt spid="78"/>
                                        </p:tgtEl>
                                        <p:attrNameLst>
                                          <p:attrName>style.visibility</p:attrName>
                                        </p:attrNameLst>
                                      </p:cBhvr>
                                      <p:to>
                                        <p:strVal val="visible"/>
                                      </p:to>
                                    </p:set>
                                    <p:animEffect transition="in" filter="fade">
                                      <p:cBhvr>
                                        <p:cTn id="155" dur="250"/>
                                        <p:tgtEl>
                                          <p:spTgt spid="78"/>
                                        </p:tgtEl>
                                      </p:cBhvr>
                                    </p:animEffect>
                                  </p:childTnLst>
                                </p:cTn>
                              </p:par>
                              <p:par>
                                <p:cTn id="156" presetID="10" presetClass="entr" presetSubtype="0" fill="hold" nodeType="withEffect">
                                  <p:stCondLst>
                                    <p:cond delay="0"/>
                                  </p:stCondLst>
                                  <p:childTnLst>
                                    <p:set>
                                      <p:cBhvr>
                                        <p:cTn id="157" dur="1" fill="hold">
                                          <p:stCondLst>
                                            <p:cond delay="0"/>
                                          </p:stCondLst>
                                        </p:cTn>
                                        <p:tgtEl>
                                          <p:spTgt spid="79"/>
                                        </p:tgtEl>
                                        <p:attrNameLst>
                                          <p:attrName>style.visibility</p:attrName>
                                        </p:attrNameLst>
                                      </p:cBhvr>
                                      <p:to>
                                        <p:strVal val="visible"/>
                                      </p:to>
                                    </p:set>
                                    <p:animEffect transition="in" filter="fade">
                                      <p:cBhvr>
                                        <p:cTn id="158" dur="250"/>
                                        <p:tgtEl>
                                          <p:spTgt spid="79"/>
                                        </p:tgtEl>
                                      </p:cBhvr>
                                    </p:animEffect>
                                  </p:childTnLst>
                                </p:cTn>
                              </p:par>
                              <p:par>
                                <p:cTn id="159" presetID="10" presetClass="entr" presetSubtype="0" fill="hold" nodeType="withEffect">
                                  <p:stCondLst>
                                    <p:cond delay="0"/>
                                  </p:stCondLst>
                                  <p:childTnLst>
                                    <p:set>
                                      <p:cBhvr>
                                        <p:cTn id="160" dur="1" fill="hold">
                                          <p:stCondLst>
                                            <p:cond delay="0"/>
                                          </p:stCondLst>
                                        </p:cTn>
                                        <p:tgtEl>
                                          <p:spTgt spid="80"/>
                                        </p:tgtEl>
                                        <p:attrNameLst>
                                          <p:attrName>style.visibility</p:attrName>
                                        </p:attrNameLst>
                                      </p:cBhvr>
                                      <p:to>
                                        <p:strVal val="visible"/>
                                      </p:to>
                                    </p:set>
                                    <p:animEffect transition="in" filter="fade">
                                      <p:cBhvr>
                                        <p:cTn id="161" dur="250"/>
                                        <p:tgtEl>
                                          <p:spTgt spid="80"/>
                                        </p:tgtEl>
                                      </p:cBhvr>
                                    </p:animEffect>
                                  </p:childTnLst>
                                </p:cTn>
                              </p:par>
                            </p:childTnLst>
                          </p:cTn>
                        </p:par>
                        <p:par>
                          <p:cTn id="162" fill="hold">
                            <p:stCondLst>
                              <p:cond delay="3250"/>
                            </p:stCondLst>
                            <p:childTnLst>
                              <p:par>
                                <p:cTn id="163" presetID="42" presetClass="path" presetSubtype="0" accel="50000" decel="50000" fill="hold" nodeType="afterEffect">
                                  <p:stCondLst>
                                    <p:cond delay="0"/>
                                  </p:stCondLst>
                                  <p:childTnLst>
                                    <p:animMotion origin="layout" path="M -4.79167E-6 -7.40741E-7 L 0.20157 -0.43565 " pathEditMode="relative" rAng="0" ptsTypes="AA">
                                      <p:cBhvr>
                                        <p:cTn id="164" dur="250" fill="hold"/>
                                        <p:tgtEl>
                                          <p:spTgt spid="81"/>
                                        </p:tgtEl>
                                        <p:attrNameLst>
                                          <p:attrName>ppt_x</p:attrName>
                                          <p:attrName>ppt_y</p:attrName>
                                        </p:attrNameLst>
                                      </p:cBhvr>
                                      <p:rCtr x="10078" y="-21782"/>
                                    </p:animMotion>
                                  </p:childTnLst>
                                </p:cTn>
                              </p:par>
                            </p:childTnLst>
                          </p:cTn>
                        </p:par>
                        <p:par>
                          <p:cTn id="165" fill="hold">
                            <p:stCondLst>
                              <p:cond delay="3500"/>
                            </p:stCondLst>
                            <p:childTnLst>
                              <p:par>
                                <p:cTn id="166" presetID="10" presetClass="entr" presetSubtype="0" fill="hold" nodeType="afterEffect">
                                  <p:stCondLst>
                                    <p:cond delay="0"/>
                                  </p:stCondLst>
                                  <p:childTnLst>
                                    <p:set>
                                      <p:cBhvr>
                                        <p:cTn id="167" dur="1" fill="hold">
                                          <p:stCondLst>
                                            <p:cond delay="0"/>
                                          </p:stCondLst>
                                        </p:cTn>
                                        <p:tgtEl>
                                          <p:spTgt spid="82"/>
                                        </p:tgtEl>
                                        <p:attrNameLst>
                                          <p:attrName>style.visibility</p:attrName>
                                        </p:attrNameLst>
                                      </p:cBhvr>
                                      <p:to>
                                        <p:strVal val="visible"/>
                                      </p:to>
                                    </p:set>
                                    <p:animEffect transition="in" filter="fade">
                                      <p:cBhvr>
                                        <p:cTn id="168" dur="250"/>
                                        <p:tgtEl>
                                          <p:spTgt spid="82"/>
                                        </p:tgtEl>
                                      </p:cBhvr>
                                    </p:animEffect>
                                  </p:childTnLst>
                                </p:cTn>
                              </p:par>
                              <p:par>
                                <p:cTn id="169" presetID="10" presetClass="entr" presetSubtype="0" fill="hold" nodeType="withEffect">
                                  <p:stCondLst>
                                    <p:cond delay="0"/>
                                  </p:stCondLst>
                                  <p:childTnLst>
                                    <p:set>
                                      <p:cBhvr>
                                        <p:cTn id="170" dur="1" fill="hold">
                                          <p:stCondLst>
                                            <p:cond delay="0"/>
                                          </p:stCondLst>
                                        </p:cTn>
                                        <p:tgtEl>
                                          <p:spTgt spid="83"/>
                                        </p:tgtEl>
                                        <p:attrNameLst>
                                          <p:attrName>style.visibility</p:attrName>
                                        </p:attrNameLst>
                                      </p:cBhvr>
                                      <p:to>
                                        <p:strVal val="visible"/>
                                      </p:to>
                                    </p:set>
                                    <p:animEffect transition="in" filter="fade">
                                      <p:cBhvr>
                                        <p:cTn id="171" dur="250"/>
                                        <p:tgtEl>
                                          <p:spTgt spid="83"/>
                                        </p:tgtEl>
                                      </p:cBhvr>
                                    </p:animEffect>
                                  </p:childTnLst>
                                </p:cTn>
                              </p:par>
                              <p:par>
                                <p:cTn id="172" presetID="10" presetClass="entr" presetSubtype="0" fill="hold" nodeType="withEffect">
                                  <p:stCondLst>
                                    <p:cond delay="0"/>
                                  </p:stCondLst>
                                  <p:childTnLst>
                                    <p:set>
                                      <p:cBhvr>
                                        <p:cTn id="173" dur="1" fill="hold">
                                          <p:stCondLst>
                                            <p:cond delay="0"/>
                                          </p:stCondLst>
                                        </p:cTn>
                                        <p:tgtEl>
                                          <p:spTgt spid="84"/>
                                        </p:tgtEl>
                                        <p:attrNameLst>
                                          <p:attrName>style.visibility</p:attrName>
                                        </p:attrNameLst>
                                      </p:cBhvr>
                                      <p:to>
                                        <p:strVal val="visible"/>
                                      </p:to>
                                    </p:set>
                                    <p:animEffect transition="in" filter="fade">
                                      <p:cBhvr>
                                        <p:cTn id="174" dur="250"/>
                                        <p:tgtEl>
                                          <p:spTgt spid="84"/>
                                        </p:tgtEl>
                                      </p:cBhvr>
                                    </p:animEffect>
                                  </p:childTnLst>
                                </p:cTn>
                              </p:par>
                            </p:childTnLst>
                          </p:cTn>
                        </p:par>
                        <p:par>
                          <p:cTn id="175" fill="hold">
                            <p:stCondLst>
                              <p:cond delay="3750"/>
                            </p:stCondLst>
                            <p:childTnLst>
                              <p:par>
                                <p:cTn id="176" presetID="42" presetClass="path" presetSubtype="0" accel="50000" decel="50000" fill="hold" nodeType="afterEffect">
                                  <p:stCondLst>
                                    <p:cond delay="0"/>
                                  </p:stCondLst>
                                  <p:childTnLst>
                                    <p:animMotion origin="layout" path="M -1.875E-6 0 L -0.08763 0.28681 " pathEditMode="relative" rAng="0" ptsTypes="AA">
                                      <p:cBhvr>
                                        <p:cTn id="177" dur="250" fill="hold"/>
                                        <p:tgtEl>
                                          <p:spTgt spid="82"/>
                                        </p:tgtEl>
                                        <p:attrNameLst>
                                          <p:attrName>ppt_x</p:attrName>
                                          <p:attrName>ppt_y</p:attrName>
                                        </p:attrNameLst>
                                      </p:cBhvr>
                                      <p:rCtr x="-4388" y="14329"/>
                                    </p:animMotion>
                                  </p:childTnLst>
                                </p:cTn>
                              </p:par>
                            </p:childTnLst>
                          </p:cTn>
                        </p:par>
                        <p:par>
                          <p:cTn id="178" fill="hold">
                            <p:stCondLst>
                              <p:cond delay="4000"/>
                            </p:stCondLst>
                            <p:childTnLst>
                              <p:par>
                                <p:cTn id="179" presetID="10" presetClass="entr" presetSubtype="0" fill="hold" nodeType="afterEffect">
                                  <p:stCondLst>
                                    <p:cond delay="0"/>
                                  </p:stCondLst>
                                  <p:childTnLst>
                                    <p:set>
                                      <p:cBhvr>
                                        <p:cTn id="180" dur="1" fill="hold">
                                          <p:stCondLst>
                                            <p:cond delay="0"/>
                                          </p:stCondLst>
                                        </p:cTn>
                                        <p:tgtEl>
                                          <p:spTgt spid="85"/>
                                        </p:tgtEl>
                                        <p:attrNameLst>
                                          <p:attrName>style.visibility</p:attrName>
                                        </p:attrNameLst>
                                      </p:cBhvr>
                                      <p:to>
                                        <p:strVal val="visible"/>
                                      </p:to>
                                    </p:set>
                                    <p:animEffect transition="in" filter="fade">
                                      <p:cBhvr>
                                        <p:cTn id="181" dur="250"/>
                                        <p:tgtEl>
                                          <p:spTgt spid="85"/>
                                        </p:tgtEl>
                                      </p:cBhvr>
                                    </p:animEffect>
                                  </p:childTnLst>
                                </p:cTn>
                              </p:par>
                              <p:par>
                                <p:cTn id="182" presetID="10" presetClass="entr" presetSubtype="0" fill="hold" nodeType="withEffect">
                                  <p:stCondLst>
                                    <p:cond delay="0"/>
                                  </p:stCondLst>
                                  <p:childTnLst>
                                    <p:set>
                                      <p:cBhvr>
                                        <p:cTn id="183" dur="1" fill="hold">
                                          <p:stCondLst>
                                            <p:cond delay="0"/>
                                          </p:stCondLst>
                                        </p:cTn>
                                        <p:tgtEl>
                                          <p:spTgt spid="86"/>
                                        </p:tgtEl>
                                        <p:attrNameLst>
                                          <p:attrName>style.visibility</p:attrName>
                                        </p:attrNameLst>
                                      </p:cBhvr>
                                      <p:to>
                                        <p:strVal val="visible"/>
                                      </p:to>
                                    </p:set>
                                    <p:animEffect transition="in" filter="fade">
                                      <p:cBhvr>
                                        <p:cTn id="184" dur="250"/>
                                        <p:tgtEl>
                                          <p:spTgt spid="86"/>
                                        </p:tgtEl>
                                      </p:cBhvr>
                                    </p:animEffect>
                                  </p:childTnLst>
                                </p:cTn>
                              </p:par>
                              <p:par>
                                <p:cTn id="185" presetID="10" presetClass="entr" presetSubtype="0" fill="hold" nodeType="withEffect">
                                  <p:stCondLst>
                                    <p:cond delay="0"/>
                                  </p:stCondLst>
                                  <p:childTnLst>
                                    <p:set>
                                      <p:cBhvr>
                                        <p:cTn id="186" dur="1" fill="hold">
                                          <p:stCondLst>
                                            <p:cond delay="0"/>
                                          </p:stCondLst>
                                        </p:cTn>
                                        <p:tgtEl>
                                          <p:spTgt spid="88"/>
                                        </p:tgtEl>
                                        <p:attrNameLst>
                                          <p:attrName>style.visibility</p:attrName>
                                        </p:attrNameLst>
                                      </p:cBhvr>
                                      <p:to>
                                        <p:strVal val="visible"/>
                                      </p:to>
                                    </p:set>
                                    <p:animEffect transition="in" filter="fade">
                                      <p:cBhvr>
                                        <p:cTn id="187" dur="250"/>
                                        <p:tgtEl>
                                          <p:spTgt spid="88"/>
                                        </p:tgtEl>
                                      </p:cBhvr>
                                    </p:animEffect>
                                  </p:childTnLst>
                                </p:cTn>
                              </p:par>
                              <p:par>
                                <p:cTn id="188" presetID="10" presetClass="entr" presetSubtype="0" fill="hold" nodeType="withEffect">
                                  <p:stCondLst>
                                    <p:cond delay="0"/>
                                  </p:stCondLst>
                                  <p:childTnLst>
                                    <p:set>
                                      <p:cBhvr>
                                        <p:cTn id="189" dur="1" fill="hold">
                                          <p:stCondLst>
                                            <p:cond delay="0"/>
                                          </p:stCondLst>
                                        </p:cTn>
                                        <p:tgtEl>
                                          <p:spTgt spid="89"/>
                                        </p:tgtEl>
                                        <p:attrNameLst>
                                          <p:attrName>style.visibility</p:attrName>
                                        </p:attrNameLst>
                                      </p:cBhvr>
                                      <p:to>
                                        <p:strVal val="visible"/>
                                      </p:to>
                                    </p:set>
                                    <p:animEffect transition="in" filter="fade">
                                      <p:cBhvr>
                                        <p:cTn id="190" dur="250"/>
                                        <p:tgtEl>
                                          <p:spTgt spid="89"/>
                                        </p:tgtEl>
                                      </p:cBhvr>
                                    </p:animEffect>
                                  </p:childTnLst>
                                </p:cTn>
                              </p:par>
                              <p:par>
                                <p:cTn id="191" presetID="10" presetClass="entr" presetSubtype="0" fill="hold" nodeType="withEffect">
                                  <p:stCondLst>
                                    <p:cond delay="0"/>
                                  </p:stCondLst>
                                  <p:childTnLst>
                                    <p:set>
                                      <p:cBhvr>
                                        <p:cTn id="192" dur="1" fill="hold">
                                          <p:stCondLst>
                                            <p:cond delay="0"/>
                                          </p:stCondLst>
                                        </p:cTn>
                                        <p:tgtEl>
                                          <p:spTgt spid="90"/>
                                        </p:tgtEl>
                                        <p:attrNameLst>
                                          <p:attrName>style.visibility</p:attrName>
                                        </p:attrNameLst>
                                      </p:cBhvr>
                                      <p:to>
                                        <p:strVal val="visible"/>
                                      </p:to>
                                    </p:set>
                                    <p:animEffect transition="in" filter="fade">
                                      <p:cBhvr>
                                        <p:cTn id="193" dur="250"/>
                                        <p:tgtEl>
                                          <p:spTgt spid="90"/>
                                        </p:tgtEl>
                                      </p:cBhvr>
                                    </p:animEffect>
                                  </p:childTnLst>
                                </p:cTn>
                              </p:par>
                              <p:par>
                                <p:cTn id="194" presetID="10" presetClass="entr" presetSubtype="0" fill="hold" nodeType="withEffect">
                                  <p:stCondLst>
                                    <p:cond delay="0"/>
                                  </p:stCondLst>
                                  <p:childTnLst>
                                    <p:set>
                                      <p:cBhvr>
                                        <p:cTn id="195" dur="1" fill="hold">
                                          <p:stCondLst>
                                            <p:cond delay="0"/>
                                          </p:stCondLst>
                                        </p:cTn>
                                        <p:tgtEl>
                                          <p:spTgt spid="91"/>
                                        </p:tgtEl>
                                        <p:attrNameLst>
                                          <p:attrName>style.visibility</p:attrName>
                                        </p:attrNameLst>
                                      </p:cBhvr>
                                      <p:to>
                                        <p:strVal val="visible"/>
                                      </p:to>
                                    </p:set>
                                    <p:animEffect transition="in" filter="fade">
                                      <p:cBhvr>
                                        <p:cTn id="196" dur="250"/>
                                        <p:tgtEl>
                                          <p:spTgt spid="91"/>
                                        </p:tgtEl>
                                      </p:cBhvr>
                                    </p:animEffect>
                                  </p:childTnLst>
                                </p:cTn>
                              </p:par>
                            </p:childTnLst>
                          </p:cTn>
                        </p:par>
                        <p:par>
                          <p:cTn id="197" fill="hold">
                            <p:stCondLst>
                              <p:cond delay="4250"/>
                            </p:stCondLst>
                            <p:childTnLst>
                              <p:par>
                                <p:cTn id="198" presetID="42" presetClass="path" presetSubtype="0" accel="50000" decel="50000" fill="hold" nodeType="afterEffect">
                                  <p:stCondLst>
                                    <p:cond delay="0"/>
                                  </p:stCondLst>
                                  <p:childTnLst>
                                    <p:animMotion origin="layout" path="M -3.95833E-6 -7.40741E-7 L -0.18099 0.19282 " pathEditMode="relative" rAng="0" ptsTypes="AA">
                                      <p:cBhvr>
                                        <p:cTn id="199" dur="250" fill="hold"/>
                                        <p:tgtEl>
                                          <p:spTgt spid="47"/>
                                        </p:tgtEl>
                                        <p:attrNameLst>
                                          <p:attrName>ppt_x</p:attrName>
                                          <p:attrName>ppt_y</p:attrName>
                                        </p:attrNameLst>
                                      </p:cBhvr>
                                      <p:rCtr x="-9049" y="9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743200" y="2133600"/>
            <a:ext cx="6705600" cy="2590800"/>
          </a:xfrm>
          <a:prstGeom prst="ellipse">
            <a:avLst/>
          </a:prstGeom>
          <a:noFill/>
          <a:ln w="28575">
            <a:solidFill>
              <a:srgbClr val="99333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10" name="TextBox 9"/>
          <p:cNvSpPr txBox="1"/>
          <p:nvPr/>
        </p:nvSpPr>
        <p:spPr>
          <a:xfrm>
            <a:off x="0" y="1"/>
            <a:ext cx="12192000" cy="461665"/>
          </a:xfrm>
          <a:prstGeom prst="rect">
            <a:avLst/>
          </a:prstGeom>
          <a:noFill/>
        </p:spPr>
        <p:txBody>
          <a:bodyPr wrap="square" rtlCol="1">
            <a:spAutoFit/>
          </a:bodyPr>
          <a:lstStyle/>
          <a:p>
            <a:pPr algn="ctr"/>
            <a:r>
              <a:rPr lang="en-US" sz="2400" b="1" dirty="0"/>
              <a:t>Reaction Mechanism Generator</a:t>
            </a:r>
            <a:endParaRPr lang="he-IL" sz="2400" b="1" dirty="0"/>
          </a:p>
        </p:txBody>
      </p:sp>
      <p:grpSp>
        <p:nvGrpSpPr>
          <p:cNvPr id="13" name="Group 12"/>
          <p:cNvGrpSpPr/>
          <p:nvPr/>
        </p:nvGrpSpPr>
        <p:grpSpPr>
          <a:xfrm>
            <a:off x="-461727" y="442268"/>
            <a:ext cx="5689605" cy="1084031"/>
            <a:chOff x="-461727" y="442267"/>
            <a:chExt cx="5689605" cy="1084031"/>
          </a:xfrm>
        </p:grpSpPr>
        <p:sp>
          <p:nvSpPr>
            <p:cNvPr id="11" name="TextBox 10"/>
            <p:cNvSpPr txBox="1"/>
            <p:nvPr/>
          </p:nvSpPr>
          <p:spPr>
            <a:xfrm>
              <a:off x="-461727" y="442267"/>
              <a:ext cx="5689605" cy="461665"/>
            </a:xfrm>
            <a:prstGeom prst="rect">
              <a:avLst/>
            </a:prstGeom>
            <a:noFill/>
          </p:spPr>
          <p:txBody>
            <a:bodyPr wrap="square" lIns="91440" tIns="45720" rIns="91440" bIns="45720" rtlCol="0">
              <a:spAutoFit/>
            </a:bodyPr>
            <a:lstStyle/>
            <a:p>
              <a:pPr algn="ctr"/>
              <a:r>
                <a:rPr lang="en-US" sz="2400" dirty="0"/>
                <a:t>Example: ethanol oxidation</a:t>
              </a:r>
              <a:endParaRPr lang="en-US" sz="3200" dirty="0"/>
            </a:p>
          </p:txBody>
        </p:sp>
        <p:sp>
          <p:nvSpPr>
            <p:cNvPr id="12" name="TextBox 11"/>
            <p:cNvSpPr txBox="1"/>
            <p:nvPr/>
          </p:nvSpPr>
          <p:spPr>
            <a:xfrm>
              <a:off x="0" y="818412"/>
              <a:ext cx="4780230" cy="707886"/>
            </a:xfrm>
            <a:prstGeom prst="rect">
              <a:avLst/>
            </a:prstGeom>
            <a:noFill/>
          </p:spPr>
          <p:txBody>
            <a:bodyPr wrap="square" lIns="91440" tIns="45720" rIns="91440" bIns="45720" rtlCol="0">
              <a:spAutoFit/>
            </a:bodyPr>
            <a:lstStyle/>
            <a:p>
              <a:pPr algn="ctr"/>
              <a:r>
                <a:rPr lang="en-US" sz="2000" dirty="0"/>
                <a:t>1000 ppm fuel, stoichiometric O</a:t>
              </a:r>
              <a:r>
                <a:rPr lang="en-US" sz="2000" baseline="-25000" dirty="0"/>
                <a:t>2</a:t>
              </a:r>
              <a:r>
                <a:rPr lang="en-US" sz="2000" dirty="0"/>
                <a:t>, in </a:t>
              </a:r>
              <a:r>
                <a:rPr lang="en-US" sz="2000" dirty="0" err="1"/>
                <a:t>Ar</a:t>
              </a:r>
              <a:endParaRPr lang="en-US" sz="2000" baseline="-25000" dirty="0"/>
            </a:p>
            <a:p>
              <a:pPr algn="ctr"/>
              <a:r>
                <a:rPr lang="en-US" sz="2000" dirty="0"/>
                <a:t>at 1500 K, 1 bar</a:t>
              </a:r>
              <a:endParaRPr lang="en-US" sz="2800" dirty="0"/>
            </a:p>
          </p:txBody>
        </p:sp>
      </p:grpSp>
      <p:sp>
        <p:nvSpPr>
          <p:cNvPr id="7" name="TextBox 6"/>
          <p:cNvSpPr txBox="1"/>
          <p:nvPr/>
        </p:nvSpPr>
        <p:spPr>
          <a:xfrm>
            <a:off x="0" y="2747846"/>
            <a:ext cx="12192000" cy="1077218"/>
          </a:xfrm>
          <a:prstGeom prst="rect">
            <a:avLst/>
          </a:prstGeom>
          <a:noFill/>
        </p:spPr>
        <p:txBody>
          <a:bodyPr wrap="square" lIns="91440" tIns="45720" rIns="91440" bIns="45720" rtlCol="0">
            <a:spAutoFit/>
          </a:bodyPr>
          <a:lstStyle/>
          <a:p>
            <a:pPr algn="ctr"/>
            <a:r>
              <a:rPr lang="en-US" sz="3200" b="1" dirty="0">
                <a:effectLst>
                  <a:outerShdw blurRad="38100" dist="38100" dir="2700000" algn="tl">
                    <a:srgbClr val="000000">
                      <a:alpha val="43137"/>
                    </a:srgbClr>
                  </a:outerShdw>
                </a:effectLst>
              </a:rPr>
              <a:t>Core:</a:t>
            </a:r>
          </a:p>
          <a:p>
            <a:pPr algn="ctr"/>
            <a:r>
              <a:rPr lang="en-US" sz="3200" b="1" dirty="0">
                <a:effectLst>
                  <a:outerShdw blurRad="38100" dist="38100" dir="2700000" algn="tl">
                    <a:srgbClr val="000000">
                      <a:alpha val="43137"/>
                    </a:srgbClr>
                  </a:outerShdw>
                </a:effectLst>
              </a:rPr>
              <a:t>42 species, 592 reactions</a:t>
            </a:r>
          </a:p>
        </p:txBody>
      </p:sp>
      <p:sp>
        <p:nvSpPr>
          <p:cNvPr id="8" name="TextBox 7"/>
          <p:cNvSpPr txBox="1"/>
          <p:nvPr/>
        </p:nvSpPr>
        <p:spPr>
          <a:xfrm>
            <a:off x="0" y="4864600"/>
            <a:ext cx="12192000" cy="584775"/>
          </a:xfrm>
          <a:prstGeom prst="rect">
            <a:avLst/>
          </a:prstGeom>
          <a:noFill/>
        </p:spPr>
        <p:txBody>
          <a:bodyPr wrap="square" lIns="91440" tIns="45720" rIns="91440" bIns="45720" rtlCol="0">
            <a:spAutoFit/>
          </a:bodyPr>
          <a:lstStyle/>
          <a:p>
            <a:pPr algn="ctr"/>
            <a:r>
              <a:rPr lang="en-US" sz="3200" dirty="0"/>
              <a:t>Core + Edge: 775 species, 1604 reactions</a:t>
            </a:r>
            <a:endParaRPr lang="en-US" sz="3733" dirty="0"/>
          </a:p>
        </p:txBody>
      </p:sp>
      <p:sp>
        <p:nvSpPr>
          <p:cNvPr id="9" name="TextBox 8"/>
          <p:cNvSpPr txBox="1"/>
          <p:nvPr/>
        </p:nvSpPr>
        <p:spPr>
          <a:xfrm>
            <a:off x="1874520" y="5449375"/>
            <a:ext cx="9448800" cy="400110"/>
          </a:xfrm>
          <a:prstGeom prst="rect">
            <a:avLst/>
          </a:prstGeom>
          <a:noFill/>
        </p:spPr>
        <p:txBody>
          <a:bodyPr wrap="square" lIns="91440" tIns="45720" rIns="91440" bIns="45720" rtlCol="0">
            <a:spAutoFit/>
          </a:bodyPr>
          <a:lstStyle/>
          <a:p>
            <a:r>
              <a:rPr lang="en-US" sz="2000" dirty="0"/>
              <a:t>(tolerance = 1%; termination rate ratio = 0.1%; execution time = 30 min)</a:t>
            </a:r>
            <a:endParaRPr lang="en-US" sz="2400" dirty="0"/>
          </a:p>
        </p:txBody>
      </p:sp>
    </p:spTree>
    <p:extLst>
      <p:ext uri="{BB962C8B-B14F-4D97-AF65-F5344CB8AC3E}">
        <p14:creationId xmlns:p14="http://schemas.microsoft.com/office/powerpoint/2010/main" val="80505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4400" y="2712722"/>
            <a:ext cx="3429364" cy="1997423"/>
          </a:xfrm>
          <a:prstGeom prst="rect">
            <a:avLst/>
          </a:prstGeom>
        </p:spPr>
      </p:pic>
      <p:sp>
        <p:nvSpPr>
          <p:cNvPr id="2" name="TextBox 1"/>
          <p:cNvSpPr txBox="1"/>
          <p:nvPr/>
        </p:nvSpPr>
        <p:spPr>
          <a:xfrm>
            <a:off x="87071" y="161032"/>
            <a:ext cx="4507410" cy="1077218"/>
          </a:xfrm>
          <a:prstGeom prst="rect">
            <a:avLst/>
          </a:prstGeom>
          <a:noFill/>
        </p:spPr>
        <p:txBody>
          <a:bodyPr wrap="square" rtlCol="0">
            <a:spAutoFit/>
          </a:bodyPr>
          <a:lstStyle/>
          <a:p>
            <a:pPr algn="ctr"/>
            <a:r>
              <a:rPr lang="en-US" sz="3200" dirty="0"/>
              <a:t>Ab initio rate calculations or experimental data</a:t>
            </a:r>
          </a:p>
        </p:txBody>
      </p:sp>
      <p:graphicFrame>
        <p:nvGraphicFramePr>
          <p:cNvPr id="3" name="Object 2"/>
          <p:cNvGraphicFramePr>
            <a:graphicFrameLocks noChangeAspect="1"/>
          </p:cNvGraphicFramePr>
          <p:nvPr>
            <p:extLst>
              <p:ext uri="{D42A27DB-BD31-4B8C-83A1-F6EECF244321}">
                <p14:modId xmlns:p14="http://schemas.microsoft.com/office/powerpoint/2010/main" val="2558487924"/>
              </p:ext>
            </p:extLst>
          </p:nvPr>
        </p:nvGraphicFramePr>
        <p:xfrm>
          <a:off x="642698" y="1315029"/>
          <a:ext cx="2221231" cy="502920"/>
        </p:xfrm>
        <a:graphic>
          <a:graphicData uri="http://schemas.openxmlformats.org/presentationml/2006/ole">
            <mc:AlternateContent xmlns:mc="http://schemas.openxmlformats.org/markup-compatibility/2006">
              <mc:Choice xmlns:v="urn:schemas-microsoft-com:vml" Requires="v">
                <p:oleObj name="Equation" r:id="rId4" imgW="672840" imgH="203040" progId="Equation.DSMT4">
                  <p:embed/>
                </p:oleObj>
              </mc:Choice>
              <mc:Fallback>
                <p:oleObj name="Equation" r:id="rId4" imgW="672840" imgH="203040" progId="Equation.DSMT4">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698" y="1315029"/>
                        <a:ext cx="2221231" cy="502920"/>
                      </a:xfrm>
                      <a:prstGeom prst="rect">
                        <a:avLst/>
                      </a:prstGeom>
                      <a:noFill/>
                      <a:ln>
                        <a:noFill/>
                      </a:ln>
                      <a:effectLst/>
                    </p:spPr>
                  </p:pic>
                </p:oleObj>
              </mc:Fallback>
            </mc:AlternateContent>
          </a:graphicData>
        </a:graphic>
      </p:graphicFrame>
      <p:sp>
        <p:nvSpPr>
          <p:cNvPr id="4" name="Cube 3"/>
          <p:cNvSpPr/>
          <p:nvPr/>
        </p:nvSpPr>
        <p:spPr>
          <a:xfrm>
            <a:off x="4165601" y="2133600"/>
            <a:ext cx="3200401" cy="2727176"/>
          </a:xfrm>
          <a:prstGeom prst="cube">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2" name="TextBox 21"/>
          <p:cNvSpPr txBox="1"/>
          <p:nvPr/>
        </p:nvSpPr>
        <p:spPr>
          <a:xfrm>
            <a:off x="8609170" y="4770122"/>
            <a:ext cx="3352800" cy="1569660"/>
          </a:xfrm>
          <a:prstGeom prst="rect">
            <a:avLst/>
          </a:prstGeom>
          <a:noFill/>
        </p:spPr>
        <p:txBody>
          <a:bodyPr wrap="square" rtlCol="0">
            <a:spAutoFit/>
          </a:bodyPr>
          <a:lstStyle/>
          <a:p>
            <a:pPr algn="ctr"/>
            <a:r>
              <a:rPr lang="en-US" sz="3200" dirty="0"/>
              <a:t>Detailed kinetic mechanism; predictions</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910" y="1924629"/>
            <a:ext cx="1630884" cy="1250371"/>
          </a:xfrm>
          <a:prstGeom prst="rect">
            <a:avLst/>
          </a:prstGeom>
        </p:spPr>
      </p:pic>
      <p:cxnSp>
        <p:nvCxnSpPr>
          <p:cNvPr id="25" name="Straight Arrow Connector 24"/>
          <p:cNvCxnSpPr/>
          <p:nvPr/>
        </p:nvCxnSpPr>
        <p:spPr>
          <a:xfrm flipH="1" flipV="1">
            <a:off x="3149600" y="1238250"/>
            <a:ext cx="914400" cy="514351"/>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7366002" y="4770122"/>
            <a:ext cx="1016000" cy="571500"/>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7">
            <a:extLst>
              <a:ext uri="{FF2B5EF4-FFF2-40B4-BE49-F238E27FC236}">
                <a16:creationId xmlns:a16="http://schemas.microsoft.com/office/drawing/2014/main" id="{24A1F965-85C3-450B-8D8A-00B1BA28D6D7}"/>
              </a:ext>
            </a:extLst>
          </p:cNvPr>
          <p:cNvPicPr>
            <a:picLocks noChangeAspect="1"/>
          </p:cNvPicPr>
          <p:nvPr/>
        </p:nvPicPr>
        <p:blipFill>
          <a:blip r:embed="rId7"/>
          <a:stretch>
            <a:fillRect/>
          </a:stretch>
        </p:blipFill>
        <p:spPr>
          <a:xfrm>
            <a:off x="4584321" y="3394726"/>
            <a:ext cx="1840089" cy="1028999"/>
          </a:xfrm>
          <a:prstGeom prst="rect">
            <a:avLst/>
          </a:prstGeom>
        </p:spPr>
      </p:pic>
    </p:spTree>
    <p:extLst>
      <p:ext uri="{BB962C8B-B14F-4D97-AF65-F5344CB8AC3E}">
        <p14:creationId xmlns:p14="http://schemas.microsoft.com/office/powerpoint/2010/main" val="371878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par>
                          <p:cTn id="14" fill="hold">
                            <p:stCondLst>
                              <p:cond delay="250"/>
                            </p:stCondLst>
                            <p:childTnLst>
                              <p:par>
                                <p:cTn id="15" presetID="10"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50"/>
                                        <p:tgtEl>
                                          <p:spTgt spid="2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50"/>
                                        <p:tgtEl>
                                          <p:spTgt spid="4"/>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250"/>
                                        <p:tgtEl>
                                          <p:spTgt spid="2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250"/>
                                        <p:tgtEl>
                                          <p:spTgt spid="22"/>
                                        </p:tgtEl>
                                      </p:cBhvr>
                                    </p:animEffect>
                                  </p:childTnLst>
                                </p:cTn>
                              </p:par>
                            </p:childTnLst>
                          </p:cTn>
                        </p:par>
                        <p:par>
                          <p:cTn id="30" fill="hold">
                            <p:stCondLst>
                              <p:cond delay="125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rot="2755780">
            <a:off x="3923795" y="1355109"/>
            <a:ext cx="3675063" cy="30065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p:cNvSpPr/>
          <p:nvPr/>
        </p:nvSpPr>
        <p:spPr>
          <a:xfrm>
            <a:off x="5586561" y="463297"/>
            <a:ext cx="6372224" cy="43910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Rectangle 48"/>
          <p:cNvSpPr/>
          <p:nvPr/>
        </p:nvSpPr>
        <p:spPr>
          <a:xfrm>
            <a:off x="205055" y="2398689"/>
            <a:ext cx="6436168" cy="40025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7"/>
          <p:cNvSpPr txBox="1"/>
          <p:nvPr/>
        </p:nvSpPr>
        <p:spPr>
          <a:xfrm>
            <a:off x="36270" y="63545"/>
            <a:ext cx="4495821" cy="1077218"/>
          </a:xfrm>
          <a:prstGeom prst="rect">
            <a:avLst/>
          </a:prstGeom>
          <a:noFill/>
        </p:spPr>
        <p:txBody>
          <a:bodyPr wrap="square" rtlCol="0">
            <a:spAutoFit/>
          </a:bodyPr>
          <a:lstStyle/>
          <a:p>
            <a:pPr algn="ctr"/>
            <a:r>
              <a:rPr lang="en-US" sz="3200" dirty="0"/>
              <a:t>Ab initio rate calculations or experimental data</a:t>
            </a:r>
          </a:p>
        </p:txBody>
      </p:sp>
      <p:sp>
        <p:nvSpPr>
          <p:cNvPr id="9" name="TextBox 8"/>
          <p:cNvSpPr txBox="1"/>
          <p:nvPr/>
        </p:nvSpPr>
        <p:spPr>
          <a:xfrm>
            <a:off x="8731936" y="4863848"/>
            <a:ext cx="3352800" cy="1569660"/>
          </a:xfrm>
          <a:prstGeom prst="rect">
            <a:avLst/>
          </a:prstGeom>
          <a:noFill/>
        </p:spPr>
        <p:txBody>
          <a:bodyPr wrap="square" rtlCol="0">
            <a:spAutoFit/>
          </a:bodyPr>
          <a:lstStyle/>
          <a:p>
            <a:pPr algn="ctr"/>
            <a:r>
              <a:rPr lang="en-US" sz="3200" dirty="0"/>
              <a:t>Detailed kinetic mechanism; predictions</a:t>
            </a:r>
          </a:p>
        </p:txBody>
      </p:sp>
      <p:grpSp>
        <p:nvGrpSpPr>
          <p:cNvPr id="17" name="Group 16"/>
          <p:cNvGrpSpPr/>
          <p:nvPr/>
        </p:nvGrpSpPr>
        <p:grpSpPr>
          <a:xfrm>
            <a:off x="101600" y="2581004"/>
            <a:ext cx="3701171" cy="1878925"/>
            <a:chOff x="76200" y="2971800"/>
            <a:chExt cx="2775878" cy="1878923"/>
          </a:xfrm>
        </p:grpSpPr>
        <p:pic>
          <p:nvPicPr>
            <p:cNvPr id="19460" name="Picture 4" descr="http://wiki.chemprime.chemeddl.org/images/8/81/Decane_Balland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216" y="2971800"/>
              <a:ext cx="2677846" cy="94059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76200" y="3773506"/>
              <a:ext cx="2775878" cy="1077217"/>
            </a:xfrm>
            <a:prstGeom prst="rect">
              <a:avLst/>
            </a:prstGeom>
            <a:noFill/>
          </p:spPr>
          <p:txBody>
            <a:bodyPr wrap="square" rtlCol="0">
              <a:spAutoFit/>
            </a:bodyPr>
            <a:lstStyle/>
            <a:p>
              <a:pPr algn="ctr"/>
              <a:r>
                <a:rPr lang="en-US" sz="3200" dirty="0"/>
                <a:t>kinetic &amp; </a:t>
              </a:r>
              <a:r>
                <a:rPr lang="en-US" sz="3200" dirty="0" err="1"/>
                <a:t>thermo</a:t>
              </a:r>
              <a:r>
                <a:rPr lang="en-US" sz="3200" dirty="0"/>
                <a:t> database</a:t>
              </a:r>
            </a:p>
          </p:txBody>
        </p:sp>
      </p:grpSp>
      <p:pic>
        <p:nvPicPr>
          <p:cNvPr id="19462"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51300" y="770596"/>
            <a:ext cx="3054352" cy="24048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330705" y="3297233"/>
            <a:ext cx="2495548" cy="584775"/>
          </a:xfrm>
          <a:prstGeom prst="rect">
            <a:avLst/>
          </a:prstGeom>
          <a:noFill/>
        </p:spPr>
        <p:txBody>
          <a:bodyPr wrap="square" rtlCol="0">
            <a:spAutoFit/>
          </a:bodyPr>
          <a:lstStyle/>
          <a:p>
            <a:pPr algn="ctr"/>
            <a:r>
              <a:rPr lang="en-US" sz="3200" dirty="0"/>
              <a:t>Rate rules</a:t>
            </a:r>
          </a:p>
        </p:txBody>
      </p:sp>
      <p:grpSp>
        <p:nvGrpSpPr>
          <p:cNvPr id="26" name="Group 25"/>
          <p:cNvGrpSpPr/>
          <p:nvPr/>
        </p:nvGrpSpPr>
        <p:grpSpPr>
          <a:xfrm>
            <a:off x="4368801" y="3758947"/>
            <a:ext cx="2224956" cy="2513887"/>
            <a:chOff x="3200402" y="4238624"/>
            <a:chExt cx="1871661" cy="2513887"/>
          </a:xfrm>
        </p:grpSpPr>
        <p:sp>
          <p:nvSpPr>
            <p:cNvPr id="21" name="TextBox 20"/>
            <p:cNvSpPr txBox="1"/>
            <p:nvPr/>
          </p:nvSpPr>
          <p:spPr>
            <a:xfrm>
              <a:off x="3200402" y="5675293"/>
              <a:ext cx="1871661" cy="1077218"/>
            </a:xfrm>
            <a:prstGeom prst="rect">
              <a:avLst/>
            </a:prstGeom>
            <a:noFill/>
          </p:spPr>
          <p:txBody>
            <a:bodyPr wrap="square" rtlCol="0">
              <a:spAutoFit/>
            </a:bodyPr>
            <a:lstStyle/>
            <a:p>
              <a:pPr algn="ctr"/>
              <a:r>
                <a:rPr lang="en-US" sz="3200" dirty="0"/>
                <a:t>Group additivity</a:t>
              </a:r>
            </a:p>
          </p:txBody>
        </p:sp>
        <p:pic>
          <p:nvPicPr>
            <p:cNvPr id="19464" name="Picture 8" descr="https://upload.wikimedia.org/wikipedia/commons/thumb/4/43/Example1-BensonApps.svg/250px-Example1-BensonApps.svg.png"/>
            <p:cNvPicPr>
              <a:picLocks noChangeAspect="1" noChangeArrowheads="1"/>
            </p:cNvPicPr>
            <p:nvPr/>
          </p:nvPicPr>
          <p:blipFill rotWithShape="1">
            <a:blip r:embed="rId5">
              <a:extLst>
                <a:ext uri="{28A0092B-C50C-407E-A947-70E740481C1C}">
                  <a14:useLocalDpi xmlns:a14="http://schemas.microsoft.com/office/drawing/2010/main" val="0"/>
                </a:ext>
              </a:extLst>
            </a:blip>
            <a:srcRect l="15100" r="39200" b="43007"/>
            <a:stretch/>
          </p:blipFill>
          <p:spPr bwMode="auto">
            <a:xfrm>
              <a:off x="3592117" y="4238624"/>
              <a:ext cx="1088231" cy="15525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8170797" y="2781730"/>
            <a:ext cx="3400336" cy="1892588"/>
            <a:chOff x="6254387" y="2139853"/>
            <a:chExt cx="2550252" cy="1892588"/>
          </a:xfrm>
        </p:grpSpPr>
        <p:sp>
          <p:nvSpPr>
            <p:cNvPr id="23" name="Oval 22"/>
            <p:cNvSpPr/>
            <p:nvPr/>
          </p:nvSpPr>
          <p:spPr>
            <a:xfrm>
              <a:off x="6254387" y="2139853"/>
              <a:ext cx="2550252" cy="1313766"/>
            </a:xfrm>
            <a:prstGeom prst="ellipse">
              <a:avLst/>
            </a:prstGeom>
            <a:noFill/>
            <a:ln>
              <a:solidFill>
                <a:srgbClr val="99333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TextBox 23"/>
            <p:cNvSpPr txBox="1"/>
            <p:nvPr/>
          </p:nvSpPr>
          <p:spPr>
            <a:xfrm>
              <a:off x="6475610" y="2473570"/>
              <a:ext cx="2107807"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rPr>
                <a:t>Core</a:t>
              </a:r>
              <a:endParaRPr lang="en-US" sz="3733" b="1" dirty="0">
                <a:effectLst>
                  <a:outerShdw blurRad="38100" dist="38100" dir="2700000" algn="tl">
                    <a:srgbClr val="000000">
                      <a:alpha val="43137"/>
                    </a:srgbClr>
                  </a:outerShdw>
                </a:effectLst>
              </a:endParaRPr>
            </a:p>
          </p:txBody>
        </p:sp>
        <p:sp>
          <p:nvSpPr>
            <p:cNvPr id="25" name="TextBox 24"/>
            <p:cNvSpPr txBox="1"/>
            <p:nvPr/>
          </p:nvSpPr>
          <p:spPr>
            <a:xfrm>
              <a:off x="6390202" y="3447666"/>
              <a:ext cx="2278623" cy="584775"/>
            </a:xfrm>
            <a:prstGeom prst="rect">
              <a:avLst/>
            </a:prstGeom>
            <a:noFill/>
          </p:spPr>
          <p:txBody>
            <a:bodyPr wrap="square" rtlCol="0">
              <a:spAutoFit/>
            </a:bodyPr>
            <a:lstStyle/>
            <a:p>
              <a:pPr algn="ctr"/>
              <a:r>
                <a:rPr lang="en-US" sz="3200" dirty="0"/>
                <a:t>Edge</a:t>
              </a:r>
              <a:endParaRPr lang="en-US" sz="3733" dirty="0"/>
            </a:p>
          </p:txBody>
        </p:sp>
      </p:grpSp>
      <p:grpSp>
        <p:nvGrpSpPr>
          <p:cNvPr id="48" name="Group 47"/>
          <p:cNvGrpSpPr/>
          <p:nvPr/>
        </p:nvGrpSpPr>
        <p:grpSpPr>
          <a:xfrm>
            <a:off x="167409" y="441628"/>
            <a:ext cx="11872193" cy="5978665"/>
            <a:chOff x="95250" y="587930"/>
            <a:chExt cx="8904145" cy="5978665"/>
          </a:xfrm>
        </p:grpSpPr>
        <p:cxnSp>
          <p:nvCxnSpPr>
            <p:cNvPr id="29" name="Straight Connector 28"/>
            <p:cNvCxnSpPr/>
            <p:nvPr/>
          </p:nvCxnSpPr>
          <p:spPr>
            <a:xfrm>
              <a:off x="4136232" y="587930"/>
              <a:ext cx="4779168"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61925" y="6566595"/>
              <a:ext cx="476184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25216" y="2514600"/>
              <a:ext cx="254178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686050" y="590550"/>
              <a:ext cx="1469232" cy="19050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8960362" y="590550"/>
              <a:ext cx="0" cy="436245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072063" y="5029200"/>
              <a:ext cx="39273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971392" y="5010150"/>
              <a:ext cx="0" cy="153739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95250" y="2544993"/>
              <a:ext cx="0" cy="395105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51" name="Straight Arrow Connector 50"/>
          <p:cNvCxnSpPr/>
          <p:nvPr/>
        </p:nvCxnSpPr>
        <p:spPr>
          <a:xfrm flipH="1">
            <a:off x="3251202" y="4128948"/>
            <a:ext cx="1269999" cy="0"/>
          </a:xfrm>
          <a:prstGeom prst="straightConnector1">
            <a:avLst/>
          </a:prstGeom>
          <a:ln w="2857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6668930" y="3663696"/>
            <a:ext cx="1280393" cy="0"/>
          </a:xfrm>
          <a:prstGeom prst="straightConnector1">
            <a:avLst/>
          </a:prstGeom>
          <a:ln w="2857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518401" y="539496"/>
            <a:ext cx="4409207" cy="2144498"/>
          </a:xfrm>
          <a:prstGeom prst="rect">
            <a:avLst/>
          </a:prstGeom>
          <a:noFill/>
        </p:spPr>
        <p:txBody>
          <a:bodyPr wrap="square" rtlCol="0">
            <a:spAutoFit/>
          </a:bodyPr>
          <a:lstStyle/>
          <a:p>
            <a:pPr marL="457189" indent="-457189">
              <a:buFont typeface="Arial" panose="020B0604020202020204" pitchFamily="34" charset="0"/>
              <a:buChar char="•"/>
            </a:pPr>
            <a:r>
              <a:rPr lang="en-US" sz="2667" i="1" dirty="0">
                <a:solidFill>
                  <a:srgbClr val="993333"/>
                </a:solidFill>
              </a:rPr>
              <a:t>k(T,P)</a:t>
            </a:r>
          </a:p>
          <a:p>
            <a:pPr marL="457189" indent="-457189">
              <a:buFont typeface="Arial" panose="020B0604020202020204" pitchFamily="34" charset="0"/>
              <a:buChar char="•"/>
            </a:pPr>
            <a:r>
              <a:rPr lang="en-US" sz="2667" i="1" dirty="0">
                <a:solidFill>
                  <a:srgbClr val="993333"/>
                </a:solidFill>
              </a:rPr>
              <a:t>Uncertainty analysis</a:t>
            </a:r>
          </a:p>
          <a:p>
            <a:pPr marL="457189" indent="-457189">
              <a:buFont typeface="Arial" panose="020B0604020202020204" pitchFamily="34" charset="0"/>
              <a:buChar char="•"/>
            </a:pPr>
            <a:r>
              <a:rPr lang="en-US" sz="2667" i="1" dirty="0">
                <a:solidFill>
                  <a:srgbClr val="993333"/>
                </a:solidFill>
              </a:rPr>
              <a:t>Solvent effects on </a:t>
            </a:r>
            <a:r>
              <a:rPr lang="en-US" sz="2667" i="1" dirty="0" err="1">
                <a:solidFill>
                  <a:srgbClr val="993333"/>
                </a:solidFill>
              </a:rPr>
              <a:t>Thermo</a:t>
            </a:r>
            <a:endParaRPr lang="en-US" sz="2667" i="1" dirty="0">
              <a:solidFill>
                <a:srgbClr val="993333"/>
              </a:solidFill>
            </a:endParaRPr>
          </a:p>
          <a:p>
            <a:pPr marL="457189" indent="-457189">
              <a:buFont typeface="Arial" panose="020B0604020202020204" pitchFamily="34" charset="0"/>
              <a:buChar char="•"/>
            </a:pPr>
            <a:r>
              <a:rPr lang="en-US" sz="2667" i="1" dirty="0">
                <a:solidFill>
                  <a:srgbClr val="993333"/>
                </a:solidFill>
              </a:rPr>
              <a:t>Catalysis systems and surface reactions</a:t>
            </a:r>
          </a:p>
        </p:txBody>
      </p:sp>
      <p:cxnSp>
        <p:nvCxnSpPr>
          <p:cNvPr id="65" name="Straight Arrow Connector 64"/>
          <p:cNvCxnSpPr/>
          <p:nvPr/>
        </p:nvCxnSpPr>
        <p:spPr>
          <a:xfrm flipH="1" flipV="1">
            <a:off x="7518400" y="4975319"/>
            <a:ext cx="1016000" cy="571500"/>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3149600" y="1091946"/>
            <a:ext cx="914400" cy="514351"/>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3" name="Object 2"/>
          <p:cNvGraphicFramePr>
            <a:graphicFrameLocks noChangeAspect="1"/>
          </p:cNvGraphicFramePr>
          <p:nvPr/>
        </p:nvGraphicFramePr>
        <p:xfrm>
          <a:off x="643467" y="1320547"/>
          <a:ext cx="2220384" cy="503767"/>
        </p:xfrm>
        <a:graphic>
          <a:graphicData uri="http://schemas.openxmlformats.org/presentationml/2006/ole">
            <mc:AlternateContent xmlns:mc="http://schemas.openxmlformats.org/markup-compatibility/2006">
              <mc:Choice xmlns:v="urn:schemas-microsoft-com:vml" Requires="v">
                <p:oleObj name="Equation" r:id="rId6" imgW="672808" imgH="203112" progId="Equation.DSMT4">
                  <p:embed/>
                </p:oleObj>
              </mc:Choice>
              <mc:Fallback>
                <p:oleObj name="Equation" r:id="rId6" imgW="672808" imgH="203112"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467" y="1320547"/>
                        <a:ext cx="2220384"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Arc 3"/>
          <p:cNvSpPr/>
          <p:nvPr/>
        </p:nvSpPr>
        <p:spPr>
          <a:xfrm rot="1167045">
            <a:off x="937458" y="-828480"/>
            <a:ext cx="13679228" cy="6698352"/>
          </a:xfrm>
          <a:prstGeom prst="arc">
            <a:avLst>
              <a:gd name="adj1" fmla="val 3148063"/>
              <a:gd name="adj2" fmla="val 9982936"/>
            </a:avLst>
          </a:prstGeom>
          <a:ln w="76200">
            <a:solidFill>
              <a:srgbClr val="993333">
                <a:alpha val="70000"/>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2717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6210"/>
          <a:stretch/>
        </p:blipFill>
        <p:spPr bwMode="auto">
          <a:xfrm>
            <a:off x="1429247" y="2208948"/>
            <a:ext cx="5522756" cy="230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30592" y="4678714"/>
            <a:ext cx="8335061" cy="1569660"/>
          </a:xfrm>
          <a:prstGeom prst="rect">
            <a:avLst/>
          </a:prstGeom>
          <a:noFill/>
        </p:spPr>
        <p:txBody>
          <a:bodyPr wrap="square" lIns="91440" tIns="45720" rIns="91440" bIns="45720" rtlCol="0">
            <a:spAutoFit/>
          </a:bodyPr>
          <a:lstStyle/>
          <a:p>
            <a:r>
              <a:rPr lang="en-US" sz="3200" dirty="0">
                <a:latin typeface="Symbol" pitchFamily="18" charset="2"/>
              </a:rPr>
              <a:t>D</a:t>
            </a:r>
            <a:r>
              <a:rPr lang="en-US" sz="3200" i="1" dirty="0"/>
              <a:t>H</a:t>
            </a:r>
            <a:r>
              <a:rPr lang="en-US" sz="3200" baseline="-25000" dirty="0"/>
              <a:t>f,298K</a:t>
            </a:r>
            <a:r>
              <a:rPr lang="en-US" sz="3200" dirty="0"/>
              <a:t> = 2</a:t>
            </a:r>
            <a:r>
              <a:rPr lang="en-US" sz="3200" i="1" dirty="0">
                <a:solidFill>
                  <a:srgbClr val="FF0000"/>
                </a:solidFill>
              </a:rPr>
              <a:t>H</a:t>
            </a:r>
            <a:r>
              <a:rPr lang="en-US" sz="3200" baseline="-25000" dirty="0">
                <a:solidFill>
                  <a:srgbClr val="FF0000"/>
                </a:solidFill>
              </a:rPr>
              <a:t>f,298K</a:t>
            </a:r>
            <a:r>
              <a:rPr lang="en-US" sz="3200" baseline="30000" dirty="0">
                <a:solidFill>
                  <a:srgbClr val="FF0000"/>
                </a:solidFill>
              </a:rPr>
              <a:t>&gt;C=O</a:t>
            </a:r>
            <a:r>
              <a:rPr lang="en-US" sz="3200" dirty="0"/>
              <a:t> + 3</a:t>
            </a:r>
            <a:r>
              <a:rPr lang="en-US" sz="3200" i="1" dirty="0">
                <a:solidFill>
                  <a:srgbClr val="FF9900"/>
                </a:solidFill>
              </a:rPr>
              <a:t>H</a:t>
            </a:r>
            <a:r>
              <a:rPr lang="en-US" sz="3200" baseline="-25000" dirty="0">
                <a:solidFill>
                  <a:srgbClr val="FF9900"/>
                </a:solidFill>
              </a:rPr>
              <a:t>f,298K</a:t>
            </a:r>
            <a:r>
              <a:rPr lang="en-US" sz="3200" baseline="30000" dirty="0">
                <a:solidFill>
                  <a:srgbClr val="FF9900"/>
                </a:solidFill>
              </a:rPr>
              <a:t>-CH3</a:t>
            </a:r>
            <a:r>
              <a:rPr lang="en-US" sz="3200" dirty="0"/>
              <a:t> + </a:t>
            </a:r>
            <a:r>
              <a:rPr lang="en-US" sz="3200" dirty="0">
                <a:solidFill>
                  <a:srgbClr val="FDD903"/>
                </a:solidFill>
              </a:rPr>
              <a:t>3</a:t>
            </a:r>
            <a:r>
              <a:rPr lang="en-US" sz="3200" i="1" dirty="0">
                <a:solidFill>
                  <a:srgbClr val="FDD903"/>
                </a:solidFill>
              </a:rPr>
              <a:t>H</a:t>
            </a:r>
            <a:r>
              <a:rPr lang="en-US" sz="3200" baseline="-25000" dirty="0">
                <a:solidFill>
                  <a:srgbClr val="FDD903"/>
                </a:solidFill>
              </a:rPr>
              <a:t>f,298K</a:t>
            </a:r>
            <a:r>
              <a:rPr lang="en-US" sz="3200" baseline="30000" dirty="0">
                <a:solidFill>
                  <a:srgbClr val="FDD903"/>
                </a:solidFill>
              </a:rPr>
              <a:t>-N&lt;</a:t>
            </a:r>
            <a:r>
              <a:rPr lang="en-US" sz="3200" dirty="0">
                <a:solidFill>
                  <a:srgbClr val="FDD903"/>
                </a:solidFill>
              </a:rPr>
              <a:t> </a:t>
            </a:r>
          </a:p>
          <a:p>
            <a:r>
              <a:rPr lang="en-US" sz="3200" dirty="0"/>
              <a:t>                + 2</a:t>
            </a:r>
            <a:r>
              <a:rPr lang="en-US" sz="3200" i="1" dirty="0">
                <a:solidFill>
                  <a:srgbClr val="008000"/>
                </a:solidFill>
              </a:rPr>
              <a:t>H</a:t>
            </a:r>
            <a:r>
              <a:rPr lang="en-US" sz="3200" baseline="-25000" dirty="0">
                <a:solidFill>
                  <a:srgbClr val="008000"/>
                </a:solidFill>
              </a:rPr>
              <a:t>f,298K</a:t>
            </a:r>
            <a:r>
              <a:rPr lang="en-US" sz="3200" baseline="30000" dirty="0">
                <a:solidFill>
                  <a:srgbClr val="008000"/>
                </a:solidFill>
              </a:rPr>
              <a:t>=C&lt;</a:t>
            </a:r>
            <a:r>
              <a:rPr lang="en-US" sz="3200" dirty="0"/>
              <a:t> + </a:t>
            </a:r>
            <a:r>
              <a:rPr lang="en-US" sz="3200" i="1" dirty="0">
                <a:solidFill>
                  <a:srgbClr val="3333CC"/>
                </a:solidFill>
              </a:rPr>
              <a:t>H</a:t>
            </a:r>
            <a:r>
              <a:rPr lang="en-US" sz="3200" baseline="-25000" dirty="0">
                <a:solidFill>
                  <a:srgbClr val="3333CC"/>
                </a:solidFill>
              </a:rPr>
              <a:t>f,298K</a:t>
            </a:r>
            <a:r>
              <a:rPr lang="en-US" sz="3200" baseline="30000" dirty="0">
                <a:solidFill>
                  <a:srgbClr val="3333CC"/>
                </a:solidFill>
              </a:rPr>
              <a:t>=N-</a:t>
            </a:r>
            <a:r>
              <a:rPr lang="en-US" sz="3200" dirty="0"/>
              <a:t> + </a:t>
            </a:r>
            <a:r>
              <a:rPr lang="en-US" sz="3200" i="1" dirty="0">
                <a:solidFill>
                  <a:srgbClr val="660066"/>
                </a:solidFill>
              </a:rPr>
              <a:t>H</a:t>
            </a:r>
            <a:r>
              <a:rPr lang="en-US" sz="3200" baseline="-25000" dirty="0">
                <a:solidFill>
                  <a:srgbClr val="660066"/>
                </a:solidFill>
              </a:rPr>
              <a:t>f,298K</a:t>
            </a:r>
            <a:r>
              <a:rPr lang="en-US" sz="3200" baseline="30000" dirty="0">
                <a:solidFill>
                  <a:srgbClr val="660066"/>
                </a:solidFill>
              </a:rPr>
              <a:t>=CH-</a:t>
            </a:r>
            <a:endParaRPr lang="en-US" sz="3200" dirty="0">
              <a:solidFill>
                <a:srgbClr val="660066"/>
              </a:solidFill>
            </a:endParaRPr>
          </a:p>
        </p:txBody>
      </p:sp>
      <p:sp>
        <p:nvSpPr>
          <p:cNvPr id="6" name="Title 1"/>
          <p:cNvSpPr txBox="1">
            <a:spLocks/>
          </p:cNvSpPr>
          <p:nvPr/>
        </p:nvSpPr>
        <p:spPr>
          <a:xfrm>
            <a:off x="3018606" y="1568818"/>
            <a:ext cx="5158771" cy="762000"/>
          </a:xfrm>
          <a:prstGeom prst="rect">
            <a:avLst/>
          </a:prstGeom>
        </p:spPr>
        <p:txBody>
          <a:bodyPr vert="horz" lIns="91307" tIns="45655" rIns="91307" bIns="45655" rtlCol="0" anchor="ctr">
            <a:normAutofit/>
          </a:bodyPr>
          <a:lstStyle>
            <a:lvl1pPr algn="l" defTabSz="913087" rtl="0" eaLnBrk="1" latinLnBrk="0" hangingPunct="1">
              <a:spcBef>
                <a:spcPct val="0"/>
              </a:spcBef>
              <a:buNone/>
              <a:defRPr sz="3600" b="0" i="0" kern="1200">
                <a:solidFill>
                  <a:schemeClr val="accent2">
                    <a:lumMod val="75000"/>
                  </a:schemeClr>
                </a:solidFill>
                <a:latin typeface="Helvetica Neue Light" charset="0"/>
                <a:ea typeface="Helvetica Neue Light" charset="0"/>
                <a:cs typeface="Helvetica Neue Light" charset="0"/>
              </a:defRPr>
            </a:lvl1pPr>
          </a:lstStyle>
          <a:p>
            <a:r>
              <a:rPr lang="en-US" sz="2400" dirty="0">
                <a:solidFill>
                  <a:schemeClr val="tx1"/>
                </a:solidFill>
              </a:rPr>
              <a:t>Benson group additivity</a:t>
            </a:r>
          </a:p>
        </p:txBody>
      </p:sp>
      <p:sp>
        <p:nvSpPr>
          <p:cNvPr id="7" name="Title 1"/>
          <p:cNvSpPr txBox="1">
            <a:spLocks/>
          </p:cNvSpPr>
          <p:nvPr/>
        </p:nvSpPr>
        <p:spPr>
          <a:xfrm>
            <a:off x="8279257" y="1956002"/>
            <a:ext cx="3546299" cy="2402439"/>
          </a:xfrm>
          <a:prstGeom prst="rect">
            <a:avLst/>
          </a:prstGeom>
        </p:spPr>
        <p:txBody>
          <a:bodyPr vert="horz" lIns="91307" tIns="45655" rIns="91307" bIns="45655" rtlCol="0" anchor="ctr">
            <a:normAutofit fontScale="92500" lnSpcReduction="10000"/>
          </a:bodyPr>
          <a:lstStyle>
            <a:lvl1pPr algn="l" defTabSz="913087" rtl="0" eaLnBrk="1" latinLnBrk="0" hangingPunct="1">
              <a:spcBef>
                <a:spcPct val="0"/>
              </a:spcBef>
              <a:buNone/>
              <a:defRPr sz="3600" b="0" i="0" kern="1200">
                <a:solidFill>
                  <a:schemeClr val="accent2">
                    <a:lumMod val="75000"/>
                  </a:schemeClr>
                </a:solidFill>
                <a:latin typeface="Helvetica Neue Light" charset="0"/>
                <a:ea typeface="Helvetica Neue Light" charset="0"/>
                <a:cs typeface="Helvetica Neue Light" charset="0"/>
              </a:defRPr>
            </a:lvl1pPr>
          </a:lstStyle>
          <a:p>
            <a:pPr>
              <a:lnSpc>
                <a:spcPct val="150000"/>
              </a:lnSpc>
            </a:pPr>
            <a:r>
              <a:rPr lang="en-US" sz="2400" u="sng" dirty="0">
                <a:solidFill>
                  <a:schemeClr val="tx1"/>
                </a:solidFill>
              </a:rPr>
              <a:t>With corrections:</a:t>
            </a:r>
          </a:p>
          <a:p>
            <a:pPr marL="342891" indent="-342891">
              <a:lnSpc>
                <a:spcPct val="150000"/>
              </a:lnSpc>
              <a:buFont typeface="Arial" panose="020B0604020202020204" pitchFamily="34" charset="0"/>
              <a:buChar char="•"/>
            </a:pPr>
            <a:r>
              <a:rPr lang="en-US" sz="2400" dirty="0">
                <a:solidFill>
                  <a:schemeClr val="tx1"/>
                </a:solidFill>
              </a:rPr>
              <a:t>Gauche interactions</a:t>
            </a:r>
          </a:p>
          <a:p>
            <a:pPr marL="342891" indent="-342891">
              <a:lnSpc>
                <a:spcPct val="150000"/>
              </a:lnSpc>
              <a:buFont typeface="Arial" panose="020B0604020202020204" pitchFamily="34" charset="0"/>
              <a:buChar char="•"/>
            </a:pPr>
            <a:r>
              <a:rPr lang="en-US" sz="2400" dirty="0">
                <a:solidFill>
                  <a:schemeClr val="tx1"/>
                </a:solidFill>
              </a:rPr>
              <a:t>1,5-Interactions</a:t>
            </a:r>
          </a:p>
          <a:p>
            <a:pPr marL="342891" indent="-342891">
              <a:lnSpc>
                <a:spcPct val="150000"/>
              </a:lnSpc>
              <a:buFont typeface="Arial" panose="020B0604020202020204" pitchFamily="34" charset="0"/>
              <a:buChar char="•"/>
            </a:pPr>
            <a:r>
              <a:rPr lang="en-US" sz="2400" dirty="0">
                <a:solidFill>
                  <a:schemeClr val="tx1"/>
                </a:solidFill>
              </a:rPr>
              <a:t>Cyclic and polycyclic</a:t>
            </a:r>
          </a:p>
          <a:p>
            <a:pPr marL="342891" indent="-342891">
              <a:lnSpc>
                <a:spcPct val="150000"/>
              </a:lnSpc>
              <a:buFont typeface="Arial" panose="020B0604020202020204" pitchFamily="34" charset="0"/>
              <a:buChar char="•"/>
            </a:pPr>
            <a:r>
              <a:rPr lang="en-US" sz="2400" dirty="0">
                <a:solidFill>
                  <a:schemeClr val="tx1"/>
                </a:solidFill>
              </a:rPr>
              <a:t>Radical</a:t>
            </a:r>
          </a:p>
        </p:txBody>
      </p:sp>
      <p:sp>
        <p:nvSpPr>
          <p:cNvPr id="3" name="Title 2"/>
          <p:cNvSpPr>
            <a:spLocks noGrp="1"/>
          </p:cNvSpPr>
          <p:nvPr>
            <p:ph type="title"/>
          </p:nvPr>
        </p:nvSpPr>
        <p:spPr/>
        <p:txBody>
          <a:bodyPr>
            <a:normAutofit/>
          </a:bodyPr>
          <a:lstStyle/>
          <a:p>
            <a:r>
              <a:rPr lang="en-US" dirty="0"/>
              <a:t>Thermo estimator in RMG</a:t>
            </a:r>
          </a:p>
        </p:txBody>
      </p:sp>
      <p:sp>
        <p:nvSpPr>
          <p:cNvPr id="2" name="TextBox 1">
            <a:extLst>
              <a:ext uri="{FF2B5EF4-FFF2-40B4-BE49-F238E27FC236}">
                <a16:creationId xmlns:a16="http://schemas.microsoft.com/office/drawing/2014/main" id="{7A426BC0-8BE0-4B67-AB2D-DE11008E24A0}"/>
              </a:ext>
            </a:extLst>
          </p:cNvPr>
          <p:cNvSpPr txBox="1"/>
          <p:nvPr/>
        </p:nvSpPr>
        <p:spPr>
          <a:xfrm>
            <a:off x="9152390" y="4840448"/>
            <a:ext cx="2492990" cy="923330"/>
          </a:xfrm>
          <a:prstGeom prst="rect">
            <a:avLst/>
          </a:prstGeom>
          <a:noFill/>
        </p:spPr>
        <p:txBody>
          <a:bodyPr wrap="none" rtlCol="0">
            <a:spAutoFit/>
          </a:bodyPr>
          <a:lstStyle/>
          <a:p>
            <a:r>
              <a:rPr lang="en-US" i="1" dirty="0"/>
              <a:t>rmg.mit.edu website</a:t>
            </a:r>
          </a:p>
          <a:p>
            <a:r>
              <a:rPr lang="en-US" i="1" dirty="0"/>
              <a:t>has widgets for doing</a:t>
            </a:r>
          </a:p>
          <a:p>
            <a:r>
              <a:rPr lang="en-US" i="1" dirty="0"/>
              <a:t>many types of estimates </a:t>
            </a:r>
          </a:p>
        </p:txBody>
      </p:sp>
      <p:sp>
        <p:nvSpPr>
          <p:cNvPr id="10" name="TextBox 9">
            <a:extLst>
              <a:ext uri="{FF2B5EF4-FFF2-40B4-BE49-F238E27FC236}">
                <a16:creationId xmlns:a16="http://schemas.microsoft.com/office/drawing/2014/main" id="{6BAFE932-ED5B-3A01-8F1A-85A679E73E46}"/>
              </a:ext>
            </a:extLst>
          </p:cNvPr>
          <p:cNvSpPr txBox="1"/>
          <p:nvPr/>
        </p:nvSpPr>
        <p:spPr>
          <a:xfrm>
            <a:off x="1014431" y="5954582"/>
            <a:ext cx="6094206" cy="461665"/>
          </a:xfrm>
          <a:prstGeom prst="rect">
            <a:avLst/>
          </a:prstGeom>
          <a:noFill/>
        </p:spPr>
        <p:txBody>
          <a:bodyPr wrap="square">
            <a:spAutoFit/>
          </a:bodyPr>
          <a:lstStyle/>
          <a:p>
            <a:r>
              <a:rPr lang="en-US" sz="2400" i="1" dirty="0"/>
              <a:t>C</a:t>
            </a:r>
            <a:r>
              <a:rPr lang="en-US" sz="2400" baseline="-25000" dirty="0"/>
              <a:t>p</a:t>
            </a:r>
            <a:r>
              <a:rPr lang="en-US" sz="2400" dirty="0"/>
              <a:t> (</a:t>
            </a:r>
            <a:r>
              <a:rPr lang="en-US" sz="2400" i="1" dirty="0"/>
              <a:t>T</a:t>
            </a:r>
            <a:r>
              <a:rPr lang="en-US" sz="2400" dirty="0"/>
              <a:t>) = ….              </a:t>
            </a:r>
            <a:r>
              <a:rPr lang="en-US" sz="2400" i="1" dirty="0"/>
              <a:t>S</a:t>
            </a:r>
            <a:r>
              <a:rPr lang="en-US" sz="2400" i="1" baseline="30000" dirty="0"/>
              <a:t>∘</a:t>
            </a:r>
            <a:r>
              <a:rPr lang="en-US" sz="2400" baseline="-25000" dirty="0"/>
              <a:t>298K</a:t>
            </a:r>
            <a:r>
              <a:rPr lang="en-US" sz="2400" dirty="0"/>
              <a:t> = …</a:t>
            </a:r>
          </a:p>
        </p:txBody>
      </p:sp>
    </p:spTree>
    <p:extLst>
      <p:ext uri="{BB962C8B-B14F-4D97-AF65-F5344CB8AC3E}">
        <p14:creationId xmlns:p14="http://schemas.microsoft.com/office/powerpoint/2010/main" val="82177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87" y="4973797"/>
            <a:ext cx="9308604" cy="10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421" y="2295529"/>
            <a:ext cx="8562975"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5891" b="26476"/>
          <a:stretch/>
        </p:blipFill>
        <p:spPr bwMode="auto">
          <a:xfrm>
            <a:off x="299131" y="1068517"/>
            <a:ext cx="8601716" cy="436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521" y="1747733"/>
            <a:ext cx="7672707" cy="381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525" y="2994651"/>
            <a:ext cx="9172735" cy="457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525" y="3567365"/>
            <a:ext cx="9285751" cy="434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081" y="4134406"/>
            <a:ext cx="9620923" cy="876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650355" y="5332851"/>
            <a:ext cx="359596" cy="7905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2400"/>
          </a:p>
        </p:txBody>
      </p:sp>
      <p:sp>
        <p:nvSpPr>
          <p:cNvPr id="15" name="Rectangle 14"/>
          <p:cNvSpPr/>
          <p:nvPr/>
        </p:nvSpPr>
        <p:spPr>
          <a:xfrm>
            <a:off x="8178231" y="5273366"/>
            <a:ext cx="359596" cy="7905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2400"/>
          </a:p>
        </p:txBody>
      </p:sp>
      <p:cxnSp>
        <p:nvCxnSpPr>
          <p:cNvPr id="8" name="Straight Connector 7"/>
          <p:cNvCxnSpPr/>
          <p:nvPr/>
        </p:nvCxnSpPr>
        <p:spPr>
          <a:xfrm>
            <a:off x="4753092" y="5379365"/>
            <a:ext cx="0" cy="289275"/>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4826307" y="5379365"/>
            <a:ext cx="0" cy="289275"/>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8210347" y="5332849"/>
            <a:ext cx="0" cy="289275"/>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8283561" y="5332849"/>
            <a:ext cx="0" cy="289275"/>
          </a:xfrm>
          <a:prstGeom prst="line">
            <a:avLst/>
          </a:prstGeom>
          <a:ln w="28575"/>
          <a:effectLst/>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4620827" y="5622663"/>
            <a:ext cx="397866" cy="461665"/>
          </a:xfrm>
          <a:prstGeom prst="rect">
            <a:avLst/>
          </a:prstGeom>
          <a:noFill/>
        </p:spPr>
        <p:txBody>
          <a:bodyPr wrap="none" lIns="91440" tIns="45720" rIns="91440" bIns="45720" rtlCol="0">
            <a:spAutoFit/>
          </a:bodyPr>
          <a:lstStyle/>
          <a:p>
            <a:r>
              <a:rPr lang="en-US" sz="2400" dirty="0"/>
              <a:t>O</a:t>
            </a:r>
          </a:p>
        </p:txBody>
      </p:sp>
      <p:sp>
        <p:nvSpPr>
          <p:cNvPr id="23" name="TextBox 22"/>
          <p:cNvSpPr txBox="1"/>
          <p:nvPr/>
        </p:nvSpPr>
        <p:spPr>
          <a:xfrm>
            <a:off x="8078079" y="5591841"/>
            <a:ext cx="397866" cy="461665"/>
          </a:xfrm>
          <a:prstGeom prst="rect">
            <a:avLst/>
          </a:prstGeom>
          <a:noFill/>
        </p:spPr>
        <p:txBody>
          <a:bodyPr wrap="none" lIns="91440" tIns="45720" rIns="91440" bIns="45720" rtlCol="0">
            <a:spAutoFit/>
          </a:bodyPr>
          <a:lstStyle/>
          <a:p>
            <a:r>
              <a:rPr lang="en-US" sz="2400" dirty="0"/>
              <a:t>O</a:t>
            </a:r>
          </a:p>
        </p:txBody>
      </p:sp>
      <p:sp>
        <p:nvSpPr>
          <p:cNvPr id="24" name="Title 1"/>
          <p:cNvSpPr txBox="1">
            <a:spLocks/>
          </p:cNvSpPr>
          <p:nvPr/>
        </p:nvSpPr>
        <p:spPr>
          <a:xfrm>
            <a:off x="663633" y="5886690"/>
            <a:ext cx="11413857" cy="762000"/>
          </a:xfrm>
          <a:prstGeom prst="rect">
            <a:avLst/>
          </a:prstGeom>
        </p:spPr>
        <p:txBody>
          <a:bodyPr vert="horz" lIns="91307" tIns="45655" rIns="91307" bIns="45655" rtlCol="0" anchor="ctr">
            <a:normAutofit/>
          </a:bodyPr>
          <a:lstStyle>
            <a:lvl1pPr algn="l" defTabSz="913087" rtl="0" eaLnBrk="1" latinLnBrk="0" hangingPunct="1">
              <a:spcBef>
                <a:spcPct val="0"/>
              </a:spcBef>
              <a:buNone/>
              <a:defRPr sz="3600" b="0" i="0" kern="1200">
                <a:solidFill>
                  <a:schemeClr val="accent2">
                    <a:lumMod val="75000"/>
                  </a:schemeClr>
                </a:solidFill>
                <a:latin typeface="Helvetica Neue Light" charset="0"/>
                <a:ea typeface="Helvetica Neue Light" charset="0"/>
                <a:cs typeface="Helvetica Neue Light" charset="0"/>
              </a:defRPr>
            </a:lvl1pPr>
          </a:lstStyle>
          <a:p>
            <a:pPr algn="ctr"/>
            <a:r>
              <a:rPr lang="en-US" sz="2200" dirty="0">
                <a:solidFill>
                  <a:schemeClr val="tx1"/>
                </a:solidFill>
              </a:rPr>
              <a:t>RMG has an extensible set of reaction families (~100 including surface reaction families)</a:t>
            </a:r>
          </a:p>
        </p:txBody>
      </p:sp>
      <p:sp>
        <p:nvSpPr>
          <p:cNvPr id="2" name="Title 1"/>
          <p:cNvSpPr>
            <a:spLocks noGrp="1"/>
          </p:cNvSpPr>
          <p:nvPr>
            <p:ph type="title"/>
          </p:nvPr>
        </p:nvSpPr>
        <p:spPr>
          <a:xfrm>
            <a:off x="663633" y="30764"/>
            <a:ext cx="10515600" cy="922926"/>
          </a:xfrm>
        </p:spPr>
        <p:txBody>
          <a:bodyPr>
            <a:normAutofit/>
          </a:bodyPr>
          <a:lstStyle/>
          <a:p>
            <a:r>
              <a:rPr lang="en-US" sz="3200" dirty="0"/>
              <a:t>Kinetic estimation using template based reaction scheme</a:t>
            </a:r>
          </a:p>
        </p:txBody>
      </p:sp>
    </p:spTree>
    <p:extLst>
      <p:ext uri="{BB962C8B-B14F-4D97-AF65-F5344CB8AC3E}">
        <p14:creationId xmlns:p14="http://schemas.microsoft.com/office/powerpoint/2010/main" val="106089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03400" y="722536"/>
            <a:ext cx="8458200" cy="877669"/>
          </a:xfrm>
          <a:prstGeom prst="roundRect">
            <a:avLst/>
          </a:prstGeom>
          <a:solidFill>
            <a:srgbClr val="F2F6F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sp>
        <p:nvSpPr>
          <p:cNvPr id="4" name="TextBox 3"/>
          <p:cNvSpPr txBox="1"/>
          <p:nvPr/>
        </p:nvSpPr>
        <p:spPr>
          <a:xfrm>
            <a:off x="3281217" y="3666616"/>
            <a:ext cx="1374094" cy="461665"/>
          </a:xfrm>
          <a:prstGeom prst="rect">
            <a:avLst/>
          </a:prstGeom>
          <a:noFill/>
        </p:spPr>
        <p:txBody>
          <a:bodyPr wrap="none" lIns="91440" tIns="45720" rIns="91440" bIns="45720" rtlCol="0">
            <a:spAutoFit/>
          </a:bodyPr>
          <a:lstStyle/>
          <a:p>
            <a:r>
              <a:rPr lang="en-US" sz="2400" dirty="0"/>
              <a:t>C–CH=C</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21" y="2295529"/>
            <a:ext cx="8562975"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644125" y="1653301"/>
            <a:ext cx="740908" cy="461665"/>
          </a:xfrm>
          <a:prstGeom prst="rect">
            <a:avLst/>
          </a:prstGeom>
          <a:noFill/>
        </p:spPr>
        <p:txBody>
          <a:bodyPr wrap="none" lIns="91440" tIns="45720" rIns="91440" bIns="45720" rtlCol="0">
            <a:spAutoFit/>
          </a:bodyPr>
          <a:lstStyle/>
          <a:p>
            <a:r>
              <a:rPr lang="en-US" sz="2400" dirty="0"/>
              <a:t>R=R</a:t>
            </a:r>
          </a:p>
        </p:txBody>
      </p:sp>
      <p:sp>
        <p:nvSpPr>
          <p:cNvPr id="7" name="TextBox 6"/>
          <p:cNvSpPr txBox="1"/>
          <p:nvPr/>
        </p:nvSpPr>
        <p:spPr>
          <a:xfrm>
            <a:off x="2579221" y="2299848"/>
            <a:ext cx="748923" cy="461665"/>
          </a:xfrm>
          <a:prstGeom prst="rect">
            <a:avLst/>
          </a:prstGeom>
          <a:noFill/>
        </p:spPr>
        <p:txBody>
          <a:bodyPr wrap="none" lIns="91440" tIns="45720" rIns="91440" bIns="45720" rtlCol="0">
            <a:spAutoFit/>
          </a:bodyPr>
          <a:lstStyle/>
          <a:p>
            <a:r>
              <a:rPr lang="en-US" sz="2400" dirty="0"/>
              <a:t>C=R</a:t>
            </a:r>
          </a:p>
        </p:txBody>
      </p:sp>
      <p:sp>
        <p:nvSpPr>
          <p:cNvPr id="8" name="TextBox 7"/>
          <p:cNvSpPr txBox="1"/>
          <p:nvPr/>
        </p:nvSpPr>
        <p:spPr>
          <a:xfrm>
            <a:off x="3807744" y="2299848"/>
            <a:ext cx="745717" cy="461665"/>
          </a:xfrm>
          <a:prstGeom prst="rect">
            <a:avLst/>
          </a:prstGeom>
          <a:noFill/>
        </p:spPr>
        <p:txBody>
          <a:bodyPr wrap="none" lIns="91440" tIns="45720" rIns="91440" bIns="45720" rtlCol="0">
            <a:spAutoFit/>
          </a:bodyPr>
          <a:lstStyle/>
          <a:p>
            <a:r>
              <a:rPr lang="en-US" sz="2400" dirty="0"/>
              <a:t>C</a:t>
            </a:r>
            <a:r>
              <a:rPr lang="el-GR" sz="2400" dirty="0">
                <a:sym typeface="Symbol"/>
              </a:rPr>
              <a:t></a:t>
            </a:r>
            <a:r>
              <a:rPr lang="en-US" sz="2400" dirty="0"/>
              <a:t>R</a:t>
            </a:r>
          </a:p>
        </p:txBody>
      </p:sp>
      <p:sp>
        <p:nvSpPr>
          <p:cNvPr id="9" name="TextBox 8"/>
          <p:cNvSpPr txBox="1"/>
          <p:nvPr/>
        </p:nvSpPr>
        <p:spPr>
          <a:xfrm>
            <a:off x="7578260" y="2299848"/>
            <a:ext cx="763351" cy="461665"/>
          </a:xfrm>
          <a:prstGeom prst="rect">
            <a:avLst/>
          </a:prstGeom>
          <a:noFill/>
        </p:spPr>
        <p:txBody>
          <a:bodyPr wrap="none" lIns="91440" tIns="45720" rIns="91440" bIns="45720" rtlCol="0">
            <a:spAutoFit/>
          </a:bodyPr>
          <a:lstStyle/>
          <a:p>
            <a:r>
              <a:rPr lang="en-US" sz="2400" dirty="0"/>
              <a:t>N</a:t>
            </a:r>
            <a:r>
              <a:rPr lang="el-GR" sz="2400" dirty="0">
                <a:sym typeface="Symbol"/>
              </a:rPr>
              <a:t></a:t>
            </a:r>
            <a:r>
              <a:rPr lang="en-US" sz="2400" dirty="0"/>
              <a:t>R</a:t>
            </a:r>
          </a:p>
        </p:txBody>
      </p:sp>
      <p:sp>
        <p:nvSpPr>
          <p:cNvPr id="10" name="TextBox 9"/>
          <p:cNvSpPr txBox="1"/>
          <p:nvPr/>
        </p:nvSpPr>
        <p:spPr>
          <a:xfrm>
            <a:off x="5047483" y="2299848"/>
            <a:ext cx="761747" cy="461665"/>
          </a:xfrm>
          <a:prstGeom prst="rect">
            <a:avLst/>
          </a:prstGeom>
          <a:noFill/>
        </p:spPr>
        <p:txBody>
          <a:bodyPr wrap="none" lIns="91440" tIns="45720" rIns="91440" bIns="45720" rtlCol="0">
            <a:spAutoFit/>
          </a:bodyPr>
          <a:lstStyle/>
          <a:p>
            <a:r>
              <a:rPr lang="en-US" sz="2400" dirty="0"/>
              <a:t>O=R</a:t>
            </a:r>
          </a:p>
        </p:txBody>
      </p:sp>
      <p:sp>
        <p:nvSpPr>
          <p:cNvPr id="11" name="TextBox 10"/>
          <p:cNvSpPr txBox="1"/>
          <p:nvPr/>
        </p:nvSpPr>
        <p:spPr>
          <a:xfrm>
            <a:off x="6312871" y="2299848"/>
            <a:ext cx="766557" cy="461665"/>
          </a:xfrm>
          <a:prstGeom prst="rect">
            <a:avLst/>
          </a:prstGeom>
          <a:noFill/>
        </p:spPr>
        <p:txBody>
          <a:bodyPr wrap="none" lIns="91440" tIns="45720" rIns="91440" bIns="45720" rtlCol="0">
            <a:spAutoFit/>
          </a:bodyPr>
          <a:lstStyle/>
          <a:p>
            <a:r>
              <a:rPr lang="en-US" sz="2400" dirty="0"/>
              <a:t>N=R</a:t>
            </a:r>
          </a:p>
        </p:txBody>
      </p:sp>
      <p:sp>
        <p:nvSpPr>
          <p:cNvPr id="12" name="TextBox 11"/>
          <p:cNvSpPr txBox="1"/>
          <p:nvPr/>
        </p:nvSpPr>
        <p:spPr>
          <a:xfrm>
            <a:off x="8853272" y="2299848"/>
            <a:ext cx="734496" cy="461665"/>
          </a:xfrm>
          <a:prstGeom prst="rect">
            <a:avLst/>
          </a:prstGeom>
          <a:noFill/>
        </p:spPr>
        <p:txBody>
          <a:bodyPr wrap="none" lIns="91440" tIns="45720" rIns="91440" bIns="45720" rtlCol="0">
            <a:spAutoFit/>
          </a:bodyPr>
          <a:lstStyle/>
          <a:p>
            <a:r>
              <a:rPr lang="en-US" sz="2400" dirty="0"/>
              <a:t>S=R</a:t>
            </a:r>
          </a:p>
        </p:txBody>
      </p:sp>
      <p:cxnSp>
        <p:nvCxnSpPr>
          <p:cNvPr id="13" name="Straight Connector 12"/>
          <p:cNvCxnSpPr/>
          <p:nvPr/>
        </p:nvCxnSpPr>
        <p:spPr>
          <a:xfrm>
            <a:off x="5976112" y="2058761"/>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15213" y="2205065"/>
            <a:ext cx="62704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169956" y="2199153"/>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928349" y="2199153"/>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71056" y="2199153"/>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01907" y="2199153"/>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142063" y="2199153"/>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27075" y="2199153"/>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79221" y="2990113"/>
            <a:ext cx="769763" cy="461665"/>
          </a:xfrm>
          <a:prstGeom prst="rect">
            <a:avLst/>
          </a:prstGeom>
          <a:noFill/>
        </p:spPr>
        <p:txBody>
          <a:bodyPr wrap="none" lIns="91440" tIns="45720" rIns="91440" bIns="45720" rtlCol="0">
            <a:spAutoFit/>
          </a:bodyPr>
          <a:lstStyle/>
          <a:p>
            <a:r>
              <a:rPr lang="en-US" sz="2400" dirty="0"/>
              <a:t>C=O</a:t>
            </a:r>
          </a:p>
        </p:txBody>
      </p:sp>
      <p:sp>
        <p:nvSpPr>
          <p:cNvPr id="22" name="TextBox 21"/>
          <p:cNvSpPr txBox="1"/>
          <p:nvPr/>
        </p:nvSpPr>
        <p:spPr>
          <a:xfrm>
            <a:off x="3804833" y="2990113"/>
            <a:ext cx="756938" cy="461665"/>
          </a:xfrm>
          <a:prstGeom prst="rect">
            <a:avLst/>
          </a:prstGeom>
          <a:noFill/>
        </p:spPr>
        <p:txBody>
          <a:bodyPr wrap="none" lIns="91440" tIns="45720" rIns="91440" bIns="45720" rtlCol="0">
            <a:spAutoFit/>
          </a:bodyPr>
          <a:lstStyle/>
          <a:p>
            <a:r>
              <a:rPr lang="en-US" sz="2400" dirty="0"/>
              <a:t>C=C</a:t>
            </a:r>
          </a:p>
        </p:txBody>
      </p:sp>
      <p:sp>
        <p:nvSpPr>
          <p:cNvPr id="23" name="TextBox 22"/>
          <p:cNvSpPr txBox="1"/>
          <p:nvPr/>
        </p:nvSpPr>
        <p:spPr>
          <a:xfrm>
            <a:off x="5064971" y="2990113"/>
            <a:ext cx="774571" cy="461665"/>
          </a:xfrm>
          <a:prstGeom prst="rect">
            <a:avLst/>
          </a:prstGeom>
          <a:noFill/>
        </p:spPr>
        <p:txBody>
          <a:bodyPr wrap="none" lIns="91440" tIns="45720" rIns="91440" bIns="45720" rtlCol="0">
            <a:spAutoFit/>
          </a:bodyPr>
          <a:lstStyle/>
          <a:p>
            <a:r>
              <a:rPr lang="en-US" sz="2400" dirty="0"/>
              <a:t>C=N</a:t>
            </a:r>
          </a:p>
        </p:txBody>
      </p:sp>
      <p:sp>
        <p:nvSpPr>
          <p:cNvPr id="24" name="TextBox 23"/>
          <p:cNvSpPr txBox="1"/>
          <p:nvPr/>
        </p:nvSpPr>
        <p:spPr>
          <a:xfrm>
            <a:off x="6375403" y="2990113"/>
            <a:ext cx="742511" cy="461665"/>
          </a:xfrm>
          <a:prstGeom prst="rect">
            <a:avLst/>
          </a:prstGeom>
          <a:noFill/>
        </p:spPr>
        <p:txBody>
          <a:bodyPr wrap="none" lIns="91440" tIns="45720" rIns="91440" bIns="45720" rtlCol="0">
            <a:spAutoFit/>
          </a:bodyPr>
          <a:lstStyle/>
          <a:p>
            <a:r>
              <a:rPr lang="en-US" sz="2400" dirty="0"/>
              <a:t>C=S</a:t>
            </a:r>
          </a:p>
        </p:txBody>
      </p:sp>
      <p:cxnSp>
        <p:nvCxnSpPr>
          <p:cNvPr id="25" name="Straight Connector 24"/>
          <p:cNvCxnSpPr/>
          <p:nvPr/>
        </p:nvCxnSpPr>
        <p:spPr>
          <a:xfrm>
            <a:off x="2917548" y="2700549"/>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918968" y="2837709"/>
            <a:ext cx="37520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657149" y="2837709"/>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401907" y="2837709"/>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142063" y="2837709"/>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17548" y="2837709"/>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860800" y="4109988"/>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865247" y="4335540"/>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Object 32"/>
          <p:cNvGraphicFramePr>
            <a:graphicFrameLocks noChangeAspect="1"/>
          </p:cNvGraphicFramePr>
          <p:nvPr/>
        </p:nvGraphicFramePr>
        <p:xfrm>
          <a:off x="2794000" y="4395788"/>
          <a:ext cx="1905000" cy="620712"/>
        </p:xfrm>
        <a:graphic>
          <a:graphicData uri="http://schemas.openxmlformats.org/presentationml/2006/ole">
            <mc:AlternateContent xmlns:mc="http://schemas.openxmlformats.org/markup-compatibility/2006">
              <mc:Choice xmlns:v="urn:schemas-microsoft-com:vml" Requires="v">
                <p:oleObj name="ChemSketch" r:id="rId4" imgW="1216440" imgH="395640" progId="ACD.ChemSketch.20">
                  <p:embed/>
                </p:oleObj>
              </mc:Choice>
              <mc:Fallback>
                <p:oleObj name="ChemSketch" r:id="rId4" imgW="1216440" imgH="395640" progId="ACD.ChemSketch.20">
                  <p:embed/>
                  <p:pic>
                    <p:nvPicPr>
                      <p:cNvPr id="33" name="Object 32"/>
                      <p:cNvPicPr/>
                      <p:nvPr/>
                    </p:nvPicPr>
                    <p:blipFill>
                      <a:blip r:embed="rId5"/>
                      <a:stretch>
                        <a:fillRect/>
                      </a:stretch>
                    </p:blipFill>
                    <p:spPr>
                      <a:xfrm>
                        <a:off x="2794000" y="4395788"/>
                        <a:ext cx="1905000" cy="620712"/>
                      </a:xfrm>
                      <a:prstGeom prst="rect">
                        <a:avLst/>
                      </a:prstGeom>
                    </p:spPr>
                  </p:pic>
                </p:oleObj>
              </mc:Fallback>
            </mc:AlternateContent>
          </a:graphicData>
        </a:graphic>
      </p:graphicFrame>
      <p:sp>
        <p:nvSpPr>
          <p:cNvPr id="34" name="TextBox 33"/>
          <p:cNvSpPr txBox="1"/>
          <p:nvPr/>
        </p:nvSpPr>
        <p:spPr>
          <a:xfrm>
            <a:off x="5750724" y="4966397"/>
            <a:ext cx="484428" cy="461665"/>
          </a:xfrm>
          <a:prstGeom prst="rect">
            <a:avLst/>
          </a:prstGeom>
          <a:noFill/>
        </p:spPr>
        <p:txBody>
          <a:bodyPr wrap="none" lIns="91440" tIns="45720" rIns="91440" bIns="45720" rtlCol="0">
            <a:spAutoFit/>
          </a:bodyPr>
          <a:lstStyle/>
          <a:p>
            <a:r>
              <a:rPr lang="en-US" sz="2400" dirty="0">
                <a:sym typeface="Symbol"/>
              </a:rPr>
              <a:t>R</a:t>
            </a:r>
            <a:r>
              <a:rPr lang="en-US" sz="2400" dirty="0">
                <a:latin typeface="Arial"/>
                <a:cs typeface="Arial"/>
                <a:sym typeface="Symbol"/>
              </a:rPr>
              <a:t>•</a:t>
            </a:r>
            <a:endParaRPr lang="en-US" sz="2400" dirty="0"/>
          </a:p>
        </p:txBody>
      </p:sp>
      <p:sp>
        <p:nvSpPr>
          <p:cNvPr id="35" name="TextBox 34"/>
          <p:cNvSpPr txBox="1"/>
          <p:nvPr/>
        </p:nvSpPr>
        <p:spPr>
          <a:xfrm>
            <a:off x="2700431" y="5615989"/>
            <a:ext cx="510076" cy="461665"/>
          </a:xfrm>
          <a:prstGeom prst="rect">
            <a:avLst/>
          </a:prstGeom>
          <a:noFill/>
        </p:spPr>
        <p:txBody>
          <a:bodyPr wrap="none" lIns="91440" tIns="45720" rIns="91440" bIns="45720" rtlCol="0">
            <a:spAutoFit/>
          </a:bodyPr>
          <a:lstStyle/>
          <a:p>
            <a:r>
              <a:rPr lang="en-US" sz="2400" dirty="0">
                <a:sym typeface="Symbol"/>
              </a:rPr>
              <a:t>H</a:t>
            </a:r>
            <a:r>
              <a:rPr lang="en-US" sz="2400" dirty="0">
                <a:latin typeface="Arial"/>
                <a:cs typeface="Arial"/>
                <a:sym typeface="Symbol"/>
              </a:rPr>
              <a:t>•</a:t>
            </a:r>
            <a:endParaRPr lang="en-US" sz="2400" dirty="0"/>
          </a:p>
        </p:txBody>
      </p:sp>
      <p:sp>
        <p:nvSpPr>
          <p:cNvPr id="36" name="TextBox 35"/>
          <p:cNvSpPr txBox="1"/>
          <p:nvPr/>
        </p:nvSpPr>
        <p:spPr>
          <a:xfrm>
            <a:off x="3956041" y="5615989"/>
            <a:ext cx="492443" cy="461665"/>
          </a:xfrm>
          <a:prstGeom prst="rect">
            <a:avLst/>
          </a:prstGeom>
          <a:noFill/>
        </p:spPr>
        <p:txBody>
          <a:bodyPr wrap="none" lIns="91440" tIns="45720" rIns="91440" bIns="45720" rtlCol="0">
            <a:spAutoFit/>
          </a:bodyPr>
          <a:lstStyle/>
          <a:p>
            <a:r>
              <a:rPr lang="en-US" sz="2400" dirty="0">
                <a:sym typeface="Symbol"/>
              </a:rPr>
              <a:t>C</a:t>
            </a:r>
            <a:r>
              <a:rPr lang="en-US" sz="2400" dirty="0">
                <a:latin typeface="Arial"/>
                <a:cs typeface="Arial"/>
                <a:sym typeface="Symbol"/>
              </a:rPr>
              <a:t>•</a:t>
            </a:r>
            <a:endParaRPr lang="en-US" sz="2400" dirty="0"/>
          </a:p>
        </p:txBody>
      </p:sp>
      <p:sp>
        <p:nvSpPr>
          <p:cNvPr id="37" name="TextBox 36"/>
          <p:cNvSpPr txBox="1"/>
          <p:nvPr/>
        </p:nvSpPr>
        <p:spPr>
          <a:xfrm>
            <a:off x="5182796" y="5615989"/>
            <a:ext cx="505267" cy="461665"/>
          </a:xfrm>
          <a:prstGeom prst="rect">
            <a:avLst/>
          </a:prstGeom>
          <a:noFill/>
        </p:spPr>
        <p:txBody>
          <a:bodyPr wrap="none" lIns="91440" tIns="45720" rIns="91440" bIns="45720" rtlCol="0">
            <a:spAutoFit/>
          </a:bodyPr>
          <a:lstStyle/>
          <a:p>
            <a:r>
              <a:rPr lang="en-US" sz="2400" dirty="0">
                <a:sym typeface="Symbol"/>
              </a:rPr>
              <a:t>O</a:t>
            </a:r>
            <a:r>
              <a:rPr lang="en-US" sz="2400" dirty="0">
                <a:latin typeface="Arial"/>
                <a:cs typeface="Arial"/>
                <a:sym typeface="Symbol"/>
              </a:rPr>
              <a:t>•</a:t>
            </a:r>
            <a:endParaRPr lang="en-US" sz="2400" dirty="0"/>
          </a:p>
        </p:txBody>
      </p:sp>
      <p:sp>
        <p:nvSpPr>
          <p:cNvPr id="38" name="TextBox 37"/>
          <p:cNvSpPr txBox="1"/>
          <p:nvPr/>
        </p:nvSpPr>
        <p:spPr>
          <a:xfrm>
            <a:off x="6449628" y="5615989"/>
            <a:ext cx="510076" cy="461665"/>
          </a:xfrm>
          <a:prstGeom prst="rect">
            <a:avLst/>
          </a:prstGeom>
          <a:noFill/>
        </p:spPr>
        <p:txBody>
          <a:bodyPr wrap="none" lIns="91440" tIns="45720" rIns="91440" bIns="45720" rtlCol="0">
            <a:spAutoFit/>
          </a:bodyPr>
          <a:lstStyle/>
          <a:p>
            <a:r>
              <a:rPr lang="en-US" sz="2400" dirty="0">
                <a:sym typeface="Symbol"/>
              </a:rPr>
              <a:t>N</a:t>
            </a:r>
            <a:r>
              <a:rPr lang="en-US" sz="2400" dirty="0">
                <a:latin typeface="Arial"/>
                <a:cs typeface="Arial"/>
                <a:sym typeface="Symbol"/>
              </a:rPr>
              <a:t>•</a:t>
            </a:r>
            <a:endParaRPr lang="en-US" sz="2400" dirty="0"/>
          </a:p>
        </p:txBody>
      </p:sp>
      <p:sp>
        <p:nvSpPr>
          <p:cNvPr id="39" name="TextBox 38"/>
          <p:cNvSpPr txBox="1"/>
          <p:nvPr/>
        </p:nvSpPr>
        <p:spPr>
          <a:xfrm>
            <a:off x="7716463" y="5615989"/>
            <a:ext cx="478016" cy="461665"/>
          </a:xfrm>
          <a:prstGeom prst="rect">
            <a:avLst/>
          </a:prstGeom>
          <a:noFill/>
        </p:spPr>
        <p:txBody>
          <a:bodyPr wrap="none" lIns="91440" tIns="45720" rIns="91440" bIns="45720" rtlCol="0">
            <a:spAutoFit/>
          </a:bodyPr>
          <a:lstStyle/>
          <a:p>
            <a:r>
              <a:rPr lang="en-US" sz="2400" dirty="0">
                <a:sym typeface="Symbol"/>
              </a:rPr>
              <a:t>S</a:t>
            </a:r>
            <a:r>
              <a:rPr lang="en-US" sz="2400" dirty="0">
                <a:latin typeface="Arial"/>
                <a:cs typeface="Arial"/>
                <a:sym typeface="Symbol"/>
              </a:rPr>
              <a:t>•</a:t>
            </a:r>
            <a:endParaRPr lang="en-US" sz="2400" dirty="0"/>
          </a:p>
        </p:txBody>
      </p:sp>
      <p:sp>
        <p:nvSpPr>
          <p:cNvPr id="40" name="TextBox 39"/>
          <p:cNvSpPr txBox="1"/>
          <p:nvPr/>
        </p:nvSpPr>
        <p:spPr>
          <a:xfrm>
            <a:off x="8893347" y="5615989"/>
            <a:ext cx="591829" cy="461665"/>
          </a:xfrm>
          <a:prstGeom prst="rect">
            <a:avLst/>
          </a:prstGeom>
          <a:noFill/>
        </p:spPr>
        <p:txBody>
          <a:bodyPr wrap="none" lIns="91440" tIns="45720" rIns="91440" bIns="45720" rtlCol="0">
            <a:spAutoFit/>
          </a:bodyPr>
          <a:lstStyle/>
          <a:p>
            <a:r>
              <a:rPr lang="en-US" sz="2400" dirty="0">
                <a:latin typeface="Arial"/>
                <a:cs typeface="Arial"/>
                <a:sym typeface="Symbol"/>
              </a:rPr>
              <a:t>•</a:t>
            </a:r>
            <a:r>
              <a:rPr lang="en-US" sz="2400" dirty="0">
                <a:sym typeface="Symbol"/>
              </a:rPr>
              <a:t>R</a:t>
            </a:r>
            <a:r>
              <a:rPr lang="en-US" sz="2400" dirty="0">
                <a:latin typeface="Arial"/>
                <a:cs typeface="Arial"/>
                <a:sym typeface="Symbol"/>
              </a:rPr>
              <a:t>•</a:t>
            </a:r>
            <a:endParaRPr lang="en-US" sz="2400" dirty="0"/>
          </a:p>
        </p:txBody>
      </p:sp>
      <p:cxnSp>
        <p:nvCxnSpPr>
          <p:cNvPr id="41" name="Straight Connector 40"/>
          <p:cNvCxnSpPr/>
          <p:nvPr/>
        </p:nvCxnSpPr>
        <p:spPr>
          <a:xfrm>
            <a:off x="5939536" y="5384337"/>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878637" y="5530641"/>
            <a:ext cx="62704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133380" y="5524729"/>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891773" y="5524729"/>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634480" y="5524729"/>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65331" y="5524729"/>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105487" y="5524729"/>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890499" y="5524729"/>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9" name="Object 48"/>
          <p:cNvGraphicFramePr>
            <a:graphicFrameLocks noChangeAspect="1"/>
          </p:cNvGraphicFramePr>
          <p:nvPr/>
        </p:nvGraphicFramePr>
        <p:xfrm>
          <a:off x="3581323" y="6377253"/>
          <a:ext cx="1066800" cy="386355"/>
        </p:xfrm>
        <a:graphic>
          <a:graphicData uri="http://schemas.openxmlformats.org/presentationml/2006/ole">
            <mc:AlternateContent xmlns:mc="http://schemas.openxmlformats.org/markup-compatibility/2006">
              <mc:Choice xmlns:v="urn:schemas-microsoft-com:vml" Requires="v">
                <p:oleObj name="ChemSketch" r:id="rId6" imgW="587880" imgH="213120" progId="ACD.ChemSketch.20">
                  <p:embed/>
                </p:oleObj>
              </mc:Choice>
              <mc:Fallback>
                <p:oleObj name="ChemSketch" r:id="rId6" imgW="587880" imgH="213120" progId="ACD.ChemSketch.20">
                  <p:embed/>
                  <p:pic>
                    <p:nvPicPr>
                      <p:cNvPr id="49" name="Object 48"/>
                      <p:cNvPicPr/>
                      <p:nvPr/>
                    </p:nvPicPr>
                    <p:blipFill>
                      <a:blip r:embed="rId7"/>
                      <a:stretch>
                        <a:fillRect/>
                      </a:stretch>
                    </p:blipFill>
                    <p:spPr>
                      <a:xfrm>
                        <a:off x="3581323" y="6377253"/>
                        <a:ext cx="1066800" cy="386355"/>
                      </a:xfrm>
                      <a:prstGeom prst="rect">
                        <a:avLst/>
                      </a:prstGeom>
                    </p:spPr>
                  </p:pic>
                </p:oleObj>
              </mc:Fallback>
            </mc:AlternateContent>
          </a:graphicData>
        </a:graphic>
      </p:graphicFrame>
      <p:cxnSp>
        <p:nvCxnSpPr>
          <p:cNvPr id="50" name="Straight Connector 49"/>
          <p:cNvCxnSpPr/>
          <p:nvPr/>
        </p:nvCxnSpPr>
        <p:spPr>
          <a:xfrm>
            <a:off x="4100948" y="6018413"/>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100948" y="6247013"/>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953089" y="3666616"/>
            <a:ext cx="1091966" cy="461665"/>
          </a:xfrm>
          <a:prstGeom prst="rect">
            <a:avLst/>
          </a:prstGeom>
          <a:noFill/>
        </p:spPr>
        <p:txBody>
          <a:bodyPr wrap="none" lIns="91440" tIns="45720" rIns="91440" bIns="45720" rtlCol="0">
            <a:spAutoFit/>
          </a:bodyPr>
          <a:lstStyle/>
          <a:p>
            <a:r>
              <a:rPr lang="en-US" sz="2400" dirty="0"/>
              <a:t>CH</a:t>
            </a:r>
            <a:r>
              <a:rPr lang="en-US" sz="2400" baseline="-25000" dirty="0"/>
              <a:t>2</a:t>
            </a:r>
            <a:r>
              <a:rPr lang="en-US" sz="2400" dirty="0"/>
              <a:t>=C</a:t>
            </a:r>
          </a:p>
        </p:txBody>
      </p:sp>
      <p:sp>
        <p:nvSpPr>
          <p:cNvPr id="53" name="TextBox 52"/>
          <p:cNvSpPr txBox="1"/>
          <p:nvPr/>
        </p:nvSpPr>
        <p:spPr>
          <a:xfrm>
            <a:off x="4822548" y="3666616"/>
            <a:ext cx="1374094" cy="461665"/>
          </a:xfrm>
          <a:prstGeom prst="rect">
            <a:avLst/>
          </a:prstGeom>
          <a:noFill/>
        </p:spPr>
        <p:txBody>
          <a:bodyPr wrap="none" lIns="91440" tIns="45720" rIns="91440" bIns="45720" rtlCol="0">
            <a:spAutoFit/>
          </a:bodyPr>
          <a:lstStyle/>
          <a:p>
            <a:r>
              <a:rPr lang="en-US" sz="2400" dirty="0"/>
              <a:t>C(C)C=C</a:t>
            </a:r>
          </a:p>
        </p:txBody>
      </p:sp>
      <p:sp>
        <p:nvSpPr>
          <p:cNvPr id="54" name="TextBox 53"/>
          <p:cNvSpPr txBox="1"/>
          <p:nvPr/>
        </p:nvSpPr>
        <p:spPr>
          <a:xfrm>
            <a:off x="6299202" y="3666616"/>
            <a:ext cx="1141659" cy="461665"/>
          </a:xfrm>
          <a:prstGeom prst="rect">
            <a:avLst/>
          </a:prstGeom>
          <a:noFill/>
        </p:spPr>
        <p:txBody>
          <a:bodyPr wrap="none" lIns="91440" tIns="45720" rIns="91440" bIns="45720" rtlCol="0">
            <a:spAutoFit/>
          </a:bodyPr>
          <a:lstStyle/>
          <a:p>
            <a:r>
              <a:rPr lang="en-US" sz="2400" dirty="0"/>
              <a:t>S–C=C</a:t>
            </a:r>
          </a:p>
        </p:txBody>
      </p:sp>
      <p:sp>
        <p:nvSpPr>
          <p:cNvPr id="55" name="TextBox 54"/>
          <p:cNvSpPr txBox="1"/>
          <p:nvPr/>
        </p:nvSpPr>
        <p:spPr>
          <a:xfrm>
            <a:off x="7531711" y="3666616"/>
            <a:ext cx="1168910" cy="461665"/>
          </a:xfrm>
          <a:prstGeom prst="rect">
            <a:avLst/>
          </a:prstGeom>
          <a:noFill/>
        </p:spPr>
        <p:txBody>
          <a:bodyPr wrap="none" lIns="91440" tIns="45720" rIns="91440" bIns="45720" rtlCol="0">
            <a:spAutoFit/>
          </a:bodyPr>
          <a:lstStyle/>
          <a:p>
            <a:pPr algn="ctr"/>
            <a:r>
              <a:rPr lang="en-US" sz="2400" dirty="0"/>
              <a:t>O–C=C</a:t>
            </a:r>
          </a:p>
        </p:txBody>
      </p:sp>
      <p:sp>
        <p:nvSpPr>
          <p:cNvPr id="56" name="TextBox 55"/>
          <p:cNvSpPr txBox="1"/>
          <p:nvPr/>
        </p:nvSpPr>
        <p:spPr>
          <a:xfrm>
            <a:off x="8954804" y="3666616"/>
            <a:ext cx="1276311" cy="461665"/>
          </a:xfrm>
          <a:prstGeom prst="rect">
            <a:avLst/>
          </a:prstGeom>
          <a:noFill/>
        </p:spPr>
        <p:txBody>
          <a:bodyPr wrap="none" lIns="91440" tIns="45720" rIns="91440" bIns="45720" rtlCol="0">
            <a:spAutoFit/>
          </a:bodyPr>
          <a:lstStyle/>
          <a:p>
            <a:r>
              <a:rPr lang="en-US" sz="2400" dirty="0">
                <a:latin typeface="Arial"/>
                <a:cs typeface="Arial"/>
                <a:sym typeface="Symbol"/>
              </a:rPr>
              <a:t>•</a:t>
            </a:r>
            <a:r>
              <a:rPr lang="en-US" sz="2400" dirty="0"/>
              <a:t>O–C=C</a:t>
            </a:r>
          </a:p>
        </p:txBody>
      </p:sp>
      <p:cxnSp>
        <p:nvCxnSpPr>
          <p:cNvPr id="57" name="Straight Connector 56"/>
          <p:cNvCxnSpPr/>
          <p:nvPr/>
        </p:nvCxnSpPr>
        <p:spPr>
          <a:xfrm>
            <a:off x="4165600" y="3411720"/>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467157" y="3558024"/>
            <a:ext cx="70446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511792" y="3552112"/>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088376" y="3552112"/>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774688" y="3552112"/>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442712" y="3552112"/>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860800" y="3552112"/>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479019" y="3552112"/>
            <a:ext cx="0" cy="137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5" name="Object 64"/>
          <p:cNvGraphicFramePr>
            <a:graphicFrameLocks noChangeAspect="1"/>
          </p:cNvGraphicFramePr>
          <p:nvPr/>
        </p:nvGraphicFramePr>
        <p:xfrm>
          <a:off x="2027776" y="808444"/>
          <a:ext cx="2214024" cy="719701"/>
        </p:xfrm>
        <a:graphic>
          <a:graphicData uri="http://schemas.openxmlformats.org/presentationml/2006/ole">
            <mc:AlternateContent xmlns:mc="http://schemas.openxmlformats.org/markup-compatibility/2006">
              <mc:Choice xmlns:v="urn:schemas-microsoft-com:vml" Requires="v">
                <p:oleObj name="ChemSketch" r:id="rId8" imgW="1216440" imgH="395640" progId="ACD.ChemSketch.20">
                  <p:embed/>
                </p:oleObj>
              </mc:Choice>
              <mc:Fallback>
                <p:oleObj name="ChemSketch" r:id="rId8" imgW="1216440" imgH="395640" progId="ACD.ChemSketch.20">
                  <p:embed/>
                  <p:pic>
                    <p:nvPicPr>
                      <p:cNvPr id="65" name="Object 64"/>
                      <p:cNvPicPr/>
                      <p:nvPr/>
                    </p:nvPicPr>
                    <p:blipFill>
                      <a:blip r:embed="rId5"/>
                      <a:stretch>
                        <a:fillRect/>
                      </a:stretch>
                    </p:blipFill>
                    <p:spPr>
                      <a:xfrm>
                        <a:off x="2027776" y="808444"/>
                        <a:ext cx="2214024" cy="719701"/>
                      </a:xfrm>
                      <a:prstGeom prst="rect">
                        <a:avLst/>
                      </a:prstGeom>
                    </p:spPr>
                  </p:pic>
                </p:oleObj>
              </mc:Fallback>
            </mc:AlternateContent>
          </a:graphicData>
        </a:graphic>
      </p:graphicFrame>
      <p:graphicFrame>
        <p:nvGraphicFramePr>
          <p:cNvPr id="66" name="Object 65"/>
          <p:cNvGraphicFramePr>
            <a:graphicFrameLocks noChangeAspect="1"/>
          </p:cNvGraphicFramePr>
          <p:nvPr/>
        </p:nvGraphicFramePr>
        <p:xfrm>
          <a:off x="4927600" y="975117"/>
          <a:ext cx="1066800" cy="386355"/>
        </p:xfrm>
        <a:graphic>
          <a:graphicData uri="http://schemas.openxmlformats.org/presentationml/2006/ole">
            <mc:AlternateContent xmlns:mc="http://schemas.openxmlformats.org/markup-compatibility/2006">
              <mc:Choice xmlns:v="urn:schemas-microsoft-com:vml" Requires="v">
                <p:oleObj name="ChemSketch" r:id="rId9" imgW="587880" imgH="213120" progId="ACD.ChemSketch.20">
                  <p:embed/>
                </p:oleObj>
              </mc:Choice>
              <mc:Fallback>
                <p:oleObj name="ChemSketch" r:id="rId9" imgW="587880" imgH="213120" progId="ACD.ChemSketch.20">
                  <p:embed/>
                  <p:pic>
                    <p:nvPicPr>
                      <p:cNvPr id="66" name="Object 65"/>
                      <p:cNvPicPr/>
                      <p:nvPr/>
                    </p:nvPicPr>
                    <p:blipFill>
                      <a:blip r:embed="rId7"/>
                      <a:stretch>
                        <a:fillRect/>
                      </a:stretch>
                    </p:blipFill>
                    <p:spPr>
                      <a:xfrm>
                        <a:off x="4927600" y="975117"/>
                        <a:ext cx="1066800" cy="386355"/>
                      </a:xfrm>
                      <a:prstGeom prst="rect">
                        <a:avLst/>
                      </a:prstGeom>
                    </p:spPr>
                  </p:pic>
                </p:oleObj>
              </mc:Fallback>
            </mc:AlternateContent>
          </a:graphicData>
        </a:graphic>
      </p:graphicFrame>
      <p:sp>
        <p:nvSpPr>
          <p:cNvPr id="67" name="TextBox 66"/>
          <p:cNvSpPr txBox="1"/>
          <p:nvPr/>
        </p:nvSpPr>
        <p:spPr>
          <a:xfrm>
            <a:off x="4436646" y="937461"/>
            <a:ext cx="356188" cy="461665"/>
          </a:xfrm>
          <a:prstGeom prst="rect">
            <a:avLst/>
          </a:prstGeom>
          <a:noFill/>
        </p:spPr>
        <p:txBody>
          <a:bodyPr wrap="none" lIns="91440" tIns="45720" rIns="91440" bIns="45720" rtlCol="0">
            <a:spAutoFit/>
          </a:bodyPr>
          <a:lstStyle/>
          <a:p>
            <a:r>
              <a:rPr lang="en-US" sz="2400" dirty="0"/>
              <a:t>+</a:t>
            </a:r>
          </a:p>
        </p:txBody>
      </p:sp>
      <p:graphicFrame>
        <p:nvGraphicFramePr>
          <p:cNvPr id="68" name="Object 67"/>
          <p:cNvGraphicFramePr>
            <a:graphicFrameLocks noChangeAspect="1"/>
          </p:cNvGraphicFramePr>
          <p:nvPr/>
        </p:nvGraphicFramePr>
        <p:xfrm>
          <a:off x="6330949" y="937448"/>
          <a:ext cx="654051" cy="461683"/>
        </p:xfrm>
        <a:graphic>
          <a:graphicData uri="http://schemas.openxmlformats.org/presentationml/2006/ole">
            <mc:AlternateContent xmlns:mc="http://schemas.openxmlformats.org/markup-compatibility/2006">
              <mc:Choice xmlns:v="urn:schemas-microsoft-com:vml" Requires="v">
                <p:oleObj name="Equation" r:id="rId10" imgW="215640" imgH="152280" progId="Equation.DSMT4">
                  <p:embed/>
                </p:oleObj>
              </mc:Choice>
              <mc:Fallback>
                <p:oleObj name="Equation" r:id="rId10" imgW="215640" imgH="152280" progId="Equation.DSMT4">
                  <p:embed/>
                  <p:pic>
                    <p:nvPicPr>
                      <p:cNvPr id="68" name="Object 6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30949" y="937448"/>
                        <a:ext cx="654051" cy="461683"/>
                      </a:xfrm>
                      <a:prstGeom prst="rect">
                        <a:avLst/>
                      </a:prstGeom>
                      <a:noFill/>
                      <a:ln>
                        <a:noFill/>
                      </a:ln>
                      <a:effectLst/>
                    </p:spPr>
                  </p:pic>
                </p:oleObj>
              </mc:Fallback>
            </mc:AlternateContent>
          </a:graphicData>
        </a:graphic>
      </p:graphicFrame>
      <p:graphicFrame>
        <p:nvGraphicFramePr>
          <p:cNvPr id="69" name="Object 68"/>
          <p:cNvGraphicFramePr>
            <a:graphicFrameLocks noChangeAspect="1"/>
          </p:cNvGraphicFramePr>
          <p:nvPr/>
        </p:nvGraphicFramePr>
        <p:xfrm>
          <a:off x="7329008" y="865913"/>
          <a:ext cx="2551592" cy="606825"/>
        </p:xfrm>
        <a:graphic>
          <a:graphicData uri="http://schemas.openxmlformats.org/presentationml/2006/ole">
            <mc:AlternateContent xmlns:mc="http://schemas.openxmlformats.org/markup-compatibility/2006">
              <mc:Choice xmlns:v="urn:schemas-microsoft-com:vml" Requires="v">
                <p:oleObj name="ChemSketch" r:id="rId12" imgW="1662120" imgH="395640" progId="ACD.ChemSketch.20">
                  <p:embed/>
                </p:oleObj>
              </mc:Choice>
              <mc:Fallback>
                <p:oleObj name="ChemSketch" r:id="rId12" imgW="1662120" imgH="395640" progId="ACD.ChemSketch.20">
                  <p:embed/>
                  <p:pic>
                    <p:nvPicPr>
                      <p:cNvPr id="69" name="Object 68"/>
                      <p:cNvPicPr/>
                      <p:nvPr/>
                    </p:nvPicPr>
                    <p:blipFill>
                      <a:blip r:embed="rId13"/>
                      <a:stretch>
                        <a:fillRect/>
                      </a:stretch>
                    </p:blipFill>
                    <p:spPr>
                      <a:xfrm>
                        <a:off x="7329008" y="865913"/>
                        <a:ext cx="2551592" cy="606825"/>
                      </a:xfrm>
                      <a:prstGeom prst="rect">
                        <a:avLst/>
                      </a:prstGeom>
                    </p:spPr>
                  </p:pic>
                </p:oleObj>
              </mc:Fallback>
            </mc:AlternateContent>
          </a:graphicData>
        </a:graphic>
      </p:graphicFrame>
      <p:sp>
        <p:nvSpPr>
          <p:cNvPr id="70" name="TextBox 69"/>
          <p:cNvSpPr txBox="1"/>
          <p:nvPr/>
        </p:nvSpPr>
        <p:spPr>
          <a:xfrm>
            <a:off x="0" y="-4467"/>
            <a:ext cx="12192000" cy="584775"/>
          </a:xfrm>
          <a:prstGeom prst="rect">
            <a:avLst/>
          </a:prstGeom>
          <a:noFill/>
        </p:spPr>
        <p:txBody>
          <a:bodyPr wrap="square" lIns="91440" tIns="45720" rIns="91440" bIns="45720" rtlCol="0">
            <a:spAutoFit/>
          </a:bodyPr>
          <a:lstStyle/>
          <a:p>
            <a:pPr algn="ctr"/>
            <a:r>
              <a:rPr lang="en-US" sz="3200" b="1" dirty="0">
                <a:effectLst>
                  <a:outerShdw blurRad="38100" dist="38100" dir="2700000" algn="tl">
                    <a:srgbClr val="000000">
                      <a:alpha val="43137"/>
                    </a:srgbClr>
                  </a:outerShdw>
                </a:effectLst>
              </a:rPr>
              <a:t>Rate Coefficient k</a:t>
            </a:r>
            <a:r>
              <a:rPr lang="en-US" sz="3200" b="1" baseline="-25000" dirty="0">
                <a:effectLst>
                  <a:outerShdw blurRad="38100" dist="38100" dir="2700000" algn="tl">
                    <a:srgbClr val="000000">
                      <a:alpha val="43137"/>
                    </a:srgbClr>
                  </a:outerShdw>
                </a:effectLst>
              </a:rPr>
              <a:t>∞</a:t>
            </a:r>
            <a:r>
              <a:rPr lang="en-US" sz="3200" b="1" dirty="0">
                <a:effectLst>
                  <a:outerShdw blurRad="38100" dist="38100" dir="2700000" algn="tl">
                    <a:srgbClr val="000000">
                      <a:alpha val="43137"/>
                    </a:srgbClr>
                  </a:outerShdw>
                </a:effectLst>
              </a:rPr>
              <a:t>(T) estimations – rate rules</a:t>
            </a:r>
            <a:endParaRPr lang="en-US" sz="3733"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8973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3.33333E-6 L 1.04167E-6 -0.21713 " pathEditMode="relative" rAng="0" ptsTypes="AA">
                                      <p:cBhvr>
                                        <p:cTn id="6" dur="1500" fill="hold"/>
                                        <p:tgtEl>
                                          <p:spTgt spid="5"/>
                                        </p:tgtEl>
                                        <p:attrNameLst>
                                          <p:attrName>ppt_x</p:attrName>
                                          <p:attrName>ppt_y</p:attrName>
                                        </p:attrNameLst>
                                      </p:cBhvr>
                                      <p:rCtr x="0" y="-10856"/>
                                    </p:animMotion>
                                  </p:childTnLst>
                                </p:cTn>
                              </p:par>
                            </p:childTnLst>
                          </p:cTn>
                        </p:par>
                        <p:par>
                          <p:cTn id="7" fill="hold">
                            <p:stCondLst>
                              <p:cond delay="150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fade">
                                      <p:cBhvr>
                                        <p:cTn id="89" dur="500"/>
                                        <p:tgtEl>
                                          <p:spTgt spid="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fade">
                                      <p:cBhvr>
                                        <p:cTn id="98" dur="500"/>
                                        <p:tgtEl>
                                          <p:spTgt spid="5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500"/>
                                        <p:tgtEl>
                                          <p:spTgt spid="5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500"/>
                                        <p:tgtEl>
                                          <p:spTgt spid="56"/>
                                        </p:tgtEl>
                                      </p:cBhvr>
                                    </p:animEffect>
                                  </p:childTnLst>
                                </p:cTn>
                              </p:par>
                              <p:par>
                                <p:cTn id="105" presetID="10" presetClass="entr" presetSubtype="0" fill="hold" nodeType="with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fade">
                                      <p:cBhvr>
                                        <p:cTn id="107" dur="500"/>
                                        <p:tgtEl>
                                          <p:spTgt spid="57"/>
                                        </p:tgtEl>
                                      </p:cBhvr>
                                    </p:animEffect>
                                  </p:childTnLst>
                                </p:cTn>
                              </p:par>
                              <p:par>
                                <p:cTn id="108" presetID="10" presetClass="entr" presetSubtype="0" fill="hold" nodeType="with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fade">
                                      <p:cBhvr>
                                        <p:cTn id="110" dur="500"/>
                                        <p:tgtEl>
                                          <p:spTgt spid="58"/>
                                        </p:tgtEl>
                                      </p:cBhvr>
                                    </p:animEffect>
                                  </p:childTnLst>
                                </p:cTn>
                              </p:par>
                              <p:par>
                                <p:cTn id="111" presetID="10"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fade">
                                      <p:cBhvr>
                                        <p:cTn id="113" dur="500"/>
                                        <p:tgtEl>
                                          <p:spTgt spid="59"/>
                                        </p:tgtEl>
                                      </p:cBhvr>
                                    </p:animEffect>
                                  </p:childTnLst>
                                </p:cTn>
                              </p:par>
                              <p:par>
                                <p:cTn id="114" presetID="10" presetClass="entr" presetSubtype="0" fill="hold" nodeType="with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par>
                                <p:cTn id="117" presetID="10" presetClass="entr" presetSubtype="0" fill="hold" nodeType="with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fade">
                                      <p:cBhvr>
                                        <p:cTn id="119" dur="500"/>
                                        <p:tgtEl>
                                          <p:spTgt spid="61"/>
                                        </p:tgtEl>
                                      </p:cBhvr>
                                    </p:animEffect>
                                  </p:childTnLst>
                                </p:cTn>
                              </p:par>
                              <p:par>
                                <p:cTn id="120" presetID="10" presetClass="entr" presetSubtype="0" fill="hold" nodeType="with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fade">
                                      <p:cBhvr>
                                        <p:cTn id="122" dur="500"/>
                                        <p:tgtEl>
                                          <p:spTgt spid="62"/>
                                        </p:tgtEl>
                                      </p:cBhvr>
                                    </p:animEffect>
                                  </p:childTnLst>
                                </p:cTn>
                              </p:par>
                              <p:par>
                                <p:cTn id="123" presetID="10" presetClass="entr" presetSubtype="0" fill="hold" nodeType="with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fade">
                                      <p:cBhvr>
                                        <p:cTn id="125" dur="500"/>
                                        <p:tgtEl>
                                          <p:spTgt spid="63"/>
                                        </p:tgtEl>
                                      </p:cBhvr>
                                    </p:animEffect>
                                  </p:childTnLst>
                                </p:cTn>
                              </p:par>
                              <p:par>
                                <p:cTn id="126" presetID="10" presetClass="entr" presetSubtype="0" fill="hold" nodeType="withEffect">
                                  <p:stCondLst>
                                    <p:cond delay="0"/>
                                  </p:stCondLst>
                                  <p:childTnLst>
                                    <p:set>
                                      <p:cBhvr>
                                        <p:cTn id="127" dur="1" fill="hold">
                                          <p:stCondLst>
                                            <p:cond delay="0"/>
                                          </p:stCondLst>
                                        </p:cTn>
                                        <p:tgtEl>
                                          <p:spTgt spid="64"/>
                                        </p:tgtEl>
                                        <p:attrNameLst>
                                          <p:attrName>style.visibility</p:attrName>
                                        </p:attrNameLst>
                                      </p:cBhvr>
                                      <p:to>
                                        <p:strVal val="visible"/>
                                      </p:to>
                                    </p:set>
                                    <p:animEffect transition="in" filter="fade">
                                      <p:cBhvr>
                                        <p:cTn id="128" dur="500"/>
                                        <p:tgtEl>
                                          <p:spTgt spid="64"/>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500"/>
                                        <p:tgtEl>
                                          <p:spTgt spid="3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35"/>
                                        </p:tgtEl>
                                        <p:attrNameLst>
                                          <p:attrName>style.visibility</p:attrName>
                                        </p:attrNameLst>
                                      </p:cBhvr>
                                      <p:to>
                                        <p:strVal val="visible"/>
                                      </p:to>
                                    </p:set>
                                    <p:animEffect transition="in" filter="fade">
                                      <p:cBhvr>
                                        <p:cTn id="136" dur="500"/>
                                        <p:tgtEl>
                                          <p:spTgt spid="3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fade">
                                      <p:cBhvr>
                                        <p:cTn id="139" dur="500"/>
                                        <p:tgtEl>
                                          <p:spTgt spid="3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37"/>
                                        </p:tgtEl>
                                        <p:attrNameLst>
                                          <p:attrName>style.visibility</p:attrName>
                                        </p:attrNameLst>
                                      </p:cBhvr>
                                      <p:to>
                                        <p:strVal val="visible"/>
                                      </p:to>
                                    </p:set>
                                    <p:animEffect transition="in" filter="fade">
                                      <p:cBhvr>
                                        <p:cTn id="142" dur="500"/>
                                        <p:tgtEl>
                                          <p:spTgt spid="3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38"/>
                                        </p:tgtEl>
                                        <p:attrNameLst>
                                          <p:attrName>style.visibility</p:attrName>
                                        </p:attrNameLst>
                                      </p:cBhvr>
                                      <p:to>
                                        <p:strVal val="visible"/>
                                      </p:to>
                                    </p:set>
                                    <p:animEffect transition="in" filter="fade">
                                      <p:cBhvr>
                                        <p:cTn id="145" dur="500"/>
                                        <p:tgtEl>
                                          <p:spTgt spid="3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39"/>
                                        </p:tgtEl>
                                        <p:attrNameLst>
                                          <p:attrName>style.visibility</p:attrName>
                                        </p:attrNameLst>
                                      </p:cBhvr>
                                      <p:to>
                                        <p:strVal val="visible"/>
                                      </p:to>
                                    </p:set>
                                    <p:animEffect transition="in" filter="fade">
                                      <p:cBhvr>
                                        <p:cTn id="148" dur="500"/>
                                        <p:tgtEl>
                                          <p:spTgt spid="3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0"/>
                                        </p:tgtEl>
                                        <p:attrNameLst>
                                          <p:attrName>style.visibility</p:attrName>
                                        </p:attrNameLst>
                                      </p:cBhvr>
                                      <p:to>
                                        <p:strVal val="visible"/>
                                      </p:to>
                                    </p:set>
                                    <p:animEffect transition="in" filter="fade">
                                      <p:cBhvr>
                                        <p:cTn id="151" dur="500"/>
                                        <p:tgtEl>
                                          <p:spTgt spid="40"/>
                                        </p:tgtEl>
                                      </p:cBhvr>
                                    </p:animEffect>
                                  </p:childTnLst>
                                </p:cTn>
                              </p:par>
                              <p:par>
                                <p:cTn id="152" presetID="10" presetClass="entr" presetSubtype="0" fill="hold" nodeType="withEffect">
                                  <p:stCondLst>
                                    <p:cond delay="0"/>
                                  </p:stCondLst>
                                  <p:childTnLst>
                                    <p:set>
                                      <p:cBhvr>
                                        <p:cTn id="153" dur="1" fill="hold">
                                          <p:stCondLst>
                                            <p:cond delay="0"/>
                                          </p:stCondLst>
                                        </p:cTn>
                                        <p:tgtEl>
                                          <p:spTgt spid="41"/>
                                        </p:tgtEl>
                                        <p:attrNameLst>
                                          <p:attrName>style.visibility</p:attrName>
                                        </p:attrNameLst>
                                      </p:cBhvr>
                                      <p:to>
                                        <p:strVal val="visible"/>
                                      </p:to>
                                    </p:set>
                                    <p:animEffect transition="in" filter="fade">
                                      <p:cBhvr>
                                        <p:cTn id="154" dur="500"/>
                                        <p:tgtEl>
                                          <p:spTgt spid="41"/>
                                        </p:tgtEl>
                                      </p:cBhvr>
                                    </p:animEffect>
                                  </p:childTnLst>
                                </p:cTn>
                              </p:par>
                              <p:par>
                                <p:cTn id="155" presetID="10" presetClass="entr" presetSubtype="0" fill="hold" nodeType="withEffect">
                                  <p:stCondLst>
                                    <p:cond delay="0"/>
                                  </p:stCondLst>
                                  <p:childTnLst>
                                    <p:set>
                                      <p:cBhvr>
                                        <p:cTn id="156" dur="1" fill="hold">
                                          <p:stCondLst>
                                            <p:cond delay="0"/>
                                          </p:stCondLst>
                                        </p:cTn>
                                        <p:tgtEl>
                                          <p:spTgt spid="42"/>
                                        </p:tgtEl>
                                        <p:attrNameLst>
                                          <p:attrName>style.visibility</p:attrName>
                                        </p:attrNameLst>
                                      </p:cBhvr>
                                      <p:to>
                                        <p:strVal val="visible"/>
                                      </p:to>
                                    </p:set>
                                    <p:animEffect transition="in" filter="fade">
                                      <p:cBhvr>
                                        <p:cTn id="157" dur="500"/>
                                        <p:tgtEl>
                                          <p:spTgt spid="42"/>
                                        </p:tgtEl>
                                      </p:cBhvr>
                                    </p:animEffect>
                                  </p:childTnLst>
                                </p:cTn>
                              </p:par>
                              <p:par>
                                <p:cTn id="158" presetID="10" presetClass="entr" presetSubtype="0" fill="hold" nodeType="withEffect">
                                  <p:stCondLst>
                                    <p:cond delay="0"/>
                                  </p:stCondLst>
                                  <p:childTnLst>
                                    <p:set>
                                      <p:cBhvr>
                                        <p:cTn id="159" dur="1" fill="hold">
                                          <p:stCondLst>
                                            <p:cond delay="0"/>
                                          </p:stCondLst>
                                        </p:cTn>
                                        <p:tgtEl>
                                          <p:spTgt spid="43"/>
                                        </p:tgtEl>
                                        <p:attrNameLst>
                                          <p:attrName>style.visibility</p:attrName>
                                        </p:attrNameLst>
                                      </p:cBhvr>
                                      <p:to>
                                        <p:strVal val="visible"/>
                                      </p:to>
                                    </p:set>
                                    <p:animEffect transition="in" filter="fade">
                                      <p:cBhvr>
                                        <p:cTn id="160" dur="500"/>
                                        <p:tgtEl>
                                          <p:spTgt spid="43"/>
                                        </p:tgtEl>
                                      </p:cBhvr>
                                    </p:animEffect>
                                  </p:childTnLst>
                                </p:cTn>
                              </p:par>
                              <p:par>
                                <p:cTn id="161" presetID="10" presetClass="entr" presetSubtype="0" fill="hold" nodeType="with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fade">
                                      <p:cBhvr>
                                        <p:cTn id="163" dur="500"/>
                                        <p:tgtEl>
                                          <p:spTgt spid="44"/>
                                        </p:tgtEl>
                                      </p:cBhvr>
                                    </p:animEffect>
                                  </p:childTnLst>
                                </p:cTn>
                              </p:par>
                              <p:par>
                                <p:cTn id="164" presetID="10" presetClass="entr" presetSubtype="0" fill="hold" nodeType="withEffect">
                                  <p:stCondLst>
                                    <p:cond delay="0"/>
                                  </p:stCondLst>
                                  <p:childTnLst>
                                    <p:set>
                                      <p:cBhvr>
                                        <p:cTn id="165" dur="1" fill="hold">
                                          <p:stCondLst>
                                            <p:cond delay="0"/>
                                          </p:stCondLst>
                                        </p:cTn>
                                        <p:tgtEl>
                                          <p:spTgt spid="45"/>
                                        </p:tgtEl>
                                        <p:attrNameLst>
                                          <p:attrName>style.visibility</p:attrName>
                                        </p:attrNameLst>
                                      </p:cBhvr>
                                      <p:to>
                                        <p:strVal val="visible"/>
                                      </p:to>
                                    </p:set>
                                    <p:animEffect transition="in" filter="fade">
                                      <p:cBhvr>
                                        <p:cTn id="166" dur="500"/>
                                        <p:tgtEl>
                                          <p:spTgt spid="45"/>
                                        </p:tgtEl>
                                      </p:cBhvr>
                                    </p:animEffect>
                                  </p:childTnLst>
                                </p:cTn>
                              </p:par>
                              <p:par>
                                <p:cTn id="167" presetID="10" presetClass="entr" presetSubtype="0" fill="hold" nodeType="withEffect">
                                  <p:stCondLst>
                                    <p:cond delay="0"/>
                                  </p:stCondLst>
                                  <p:childTnLst>
                                    <p:set>
                                      <p:cBhvr>
                                        <p:cTn id="168" dur="1" fill="hold">
                                          <p:stCondLst>
                                            <p:cond delay="0"/>
                                          </p:stCondLst>
                                        </p:cTn>
                                        <p:tgtEl>
                                          <p:spTgt spid="46"/>
                                        </p:tgtEl>
                                        <p:attrNameLst>
                                          <p:attrName>style.visibility</p:attrName>
                                        </p:attrNameLst>
                                      </p:cBhvr>
                                      <p:to>
                                        <p:strVal val="visible"/>
                                      </p:to>
                                    </p:set>
                                    <p:animEffect transition="in" filter="fade">
                                      <p:cBhvr>
                                        <p:cTn id="169" dur="500"/>
                                        <p:tgtEl>
                                          <p:spTgt spid="46"/>
                                        </p:tgtEl>
                                      </p:cBhvr>
                                    </p:animEffect>
                                  </p:childTnLst>
                                </p:cTn>
                              </p:par>
                              <p:par>
                                <p:cTn id="170" presetID="10" presetClass="entr" presetSubtype="0" fill="hold" nodeType="with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fade">
                                      <p:cBhvr>
                                        <p:cTn id="172" dur="500"/>
                                        <p:tgtEl>
                                          <p:spTgt spid="47"/>
                                        </p:tgtEl>
                                      </p:cBhvr>
                                    </p:animEffect>
                                  </p:childTnLst>
                                </p:cTn>
                              </p:par>
                              <p:par>
                                <p:cTn id="173" presetID="10" presetClass="entr" presetSubtype="0" fill="hold" nodeType="withEffect">
                                  <p:stCondLst>
                                    <p:cond delay="0"/>
                                  </p:stCondLst>
                                  <p:childTnLst>
                                    <p:set>
                                      <p:cBhvr>
                                        <p:cTn id="174" dur="1" fill="hold">
                                          <p:stCondLst>
                                            <p:cond delay="0"/>
                                          </p:stCondLst>
                                        </p:cTn>
                                        <p:tgtEl>
                                          <p:spTgt spid="48"/>
                                        </p:tgtEl>
                                        <p:attrNameLst>
                                          <p:attrName>style.visibility</p:attrName>
                                        </p:attrNameLst>
                                      </p:cBhvr>
                                      <p:to>
                                        <p:strVal val="visible"/>
                                      </p:to>
                                    </p:set>
                                    <p:animEffect transition="in" filter="fade">
                                      <p:cBhvr>
                                        <p:cTn id="175" dur="500"/>
                                        <p:tgtEl>
                                          <p:spTgt spid="48"/>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xit" presetSubtype="0" fill="hold" nodeType="clickEffect">
                                  <p:stCondLst>
                                    <p:cond delay="0"/>
                                  </p:stCondLst>
                                  <p:childTnLst>
                                    <p:animEffect transition="out" filter="fade">
                                      <p:cBhvr>
                                        <p:cTn id="179" dur="500"/>
                                        <p:tgtEl>
                                          <p:spTgt spid="5"/>
                                        </p:tgtEl>
                                      </p:cBhvr>
                                    </p:animEffect>
                                    <p:set>
                                      <p:cBhvr>
                                        <p:cTn id="180" dur="1" fill="hold">
                                          <p:stCondLst>
                                            <p:cond delay="499"/>
                                          </p:stCondLst>
                                        </p:cTn>
                                        <p:tgtEl>
                                          <p:spTgt spid="5"/>
                                        </p:tgtEl>
                                        <p:attrNameLst>
                                          <p:attrName>style.visibility</p:attrName>
                                        </p:attrNameLst>
                                      </p:cBhvr>
                                      <p:to>
                                        <p:strVal val="hidden"/>
                                      </p:to>
                                    </p:set>
                                  </p:childTnLst>
                                </p:cTn>
                              </p:par>
                            </p:childTnLst>
                          </p:cTn>
                        </p:par>
                        <p:par>
                          <p:cTn id="181" fill="hold">
                            <p:stCondLst>
                              <p:cond delay="500"/>
                            </p:stCondLst>
                            <p:childTnLst>
                              <p:par>
                                <p:cTn id="182" presetID="10" presetClass="entr" presetSubtype="0" fill="hold" nodeType="afterEffect">
                                  <p:stCondLst>
                                    <p:cond delay="0"/>
                                  </p:stCondLst>
                                  <p:childTnLst>
                                    <p:set>
                                      <p:cBhvr>
                                        <p:cTn id="183" dur="1" fill="hold">
                                          <p:stCondLst>
                                            <p:cond delay="0"/>
                                          </p:stCondLst>
                                        </p:cTn>
                                        <p:tgtEl>
                                          <p:spTgt spid="65"/>
                                        </p:tgtEl>
                                        <p:attrNameLst>
                                          <p:attrName>style.visibility</p:attrName>
                                        </p:attrNameLst>
                                      </p:cBhvr>
                                      <p:to>
                                        <p:strVal val="visible"/>
                                      </p:to>
                                    </p:set>
                                    <p:animEffect transition="in" filter="fade">
                                      <p:cBhvr>
                                        <p:cTn id="184" dur="500"/>
                                        <p:tgtEl>
                                          <p:spTgt spid="65"/>
                                        </p:tgtEl>
                                      </p:cBhvr>
                                    </p:animEffect>
                                  </p:childTnLst>
                                </p:cTn>
                              </p:par>
                              <p:par>
                                <p:cTn id="185" presetID="10" presetClass="entr" presetSubtype="0" fill="hold" nodeType="withEffect">
                                  <p:stCondLst>
                                    <p:cond delay="0"/>
                                  </p:stCondLst>
                                  <p:childTnLst>
                                    <p:set>
                                      <p:cBhvr>
                                        <p:cTn id="186" dur="1" fill="hold">
                                          <p:stCondLst>
                                            <p:cond delay="0"/>
                                          </p:stCondLst>
                                        </p:cTn>
                                        <p:tgtEl>
                                          <p:spTgt spid="66"/>
                                        </p:tgtEl>
                                        <p:attrNameLst>
                                          <p:attrName>style.visibility</p:attrName>
                                        </p:attrNameLst>
                                      </p:cBhvr>
                                      <p:to>
                                        <p:strVal val="visible"/>
                                      </p:to>
                                    </p:set>
                                    <p:animEffect transition="in" filter="fade">
                                      <p:cBhvr>
                                        <p:cTn id="187" dur="500"/>
                                        <p:tgtEl>
                                          <p:spTgt spid="6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67"/>
                                        </p:tgtEl>
                                        <p:attrNameLst>
                                          <p:attrName>style.visibility</p:attrName>
                                        </p:attrNameLst>
                                      </p:cBhvr>
                                      <p:to>
                                        <p:strVal val="visible"/>
                                      </p:to>
                                    </p:set>
                                    <p:animEffect transition="in" filter="fade">
                                      <p:cBhvr>
                                        <p:cTn id="190" dur="500"/>
                                        <p:tgtEl>
                                          <p:spTgt spid="67"/>
                                        </p:tgtEl>
                                      </p:cBhvr>
                                    </p:animEffect>
                                  </p:childTnLst>
                                </p:cTn>
                              </p:par>
                              <p:par>
                                <p:cTn id="191" presetID="10" presetClass="entr" presetSubtype="0" fill="hold"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in" filter="fade">
                                      <p:cBhvr>
                                        <p:cTn id="193" dur="500"/>
                                        <p:tgtEl>
                                          <p:spTgt spid="68"/>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3"/>
                                        </p:tgtEl>
                                        <p:attrNameLst>
                                          <p:attrName>style.visibility</p:attrName>
                                        </p:attrNameLst>
                                      </p:cBhvr>
                                      <p:to>
                                        <p:strVal val="visible"/>
                                      </p:to>
                                    </p:set>
                                    <p:animEffect transition="in" filter="fade">
                                      <p:cBhvr>
                                        <p:cTn id="196" dur="500"/>
                                        <p:tgtEl>
                                          <p:spTgt spid="3"/>
                                        </p:tgtEl>
                                      </p:cBhvr>
                                    </p:animEffect>
                                  </p:childTnLst>
                                </p:cTn>
                              </p:par>
                              <p:par>
                                <p:cTn id="197" presetID="10" presetClass="entr" presetSubtype="0" fill="hold" nodeType="withEffect">
                                  <p:stCondLst>
                                    <p:cond delay="0"/>
                                  </p:stCondLst>
                                  <p:childTnLst>
                                    <p:set>
                                      <p:cBhvr>
                                        <p:cTn id="198" dur="1" fill="hold">
                                          <p:stCondLst>
                                            <p:cond delay="0"/>
                                          </p:stCondLst>
                                        </p:cTn>
                                        <p:tgtEl>
                                          <p:spTgt spid="69"/>
                                        </p:tgtEl>
                                        <p:attrNameLst>
                                          <p:attrName>style.visibility</p:attrName>
                                        </p:attrNameLst>
                                      </p:cBhvr>
                                      <p:to>
                                        <p:strVal val="visible"/>
                                      </p:to>
                                    </p:set>
                                    <p:animEffect transition="in" filter="fade">
                                      <p:cBhvr>
                                        <p:cTn id="199" dur="500"/>
                                        <p:tgtEl>
                                          <p:spTgt spid="69"/>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31"/>
                                        </p:tgtEl>
                                        <p:attrNameLst>
                                          <p:attrName>style.visibility</p:attrName>
                                        </p:attrNameLst>
                                      </p:cBhvr>
                                      <p:to>
                                        <p:strVal val="visible"/>
                                      </p:to>
                                    </p:set>
                                    <p:animEffect transition="in" filter="fade">
                                      <p:cBhvr>
                                        <p:cTn id="204" dur="500"/>
                                        <p:tgtEl>
                                          <p:spTgt spid="31"/>
                                        </p:tgtEl>
                                      </p:cBhvr>
                                    </p:animEffect>
                                  </p:childTnLst>
                                </p:cTn>
                              </p:par>
                              <p:par>
                                <p:cTn id="205" presetID="10" presetClass="entr" presetSubtype="0" fill="hold" nodeType="withEffect">
                                  <p:stCondLst>
                                    <p:cond delay="0"/>
                                  </p:stCondLst>
                                  <p:childTnLst>
                                    <p:set>
                                      <p:cBhvr>
                                        <p:cTn id="206" dur="1" fill="hold">
                                          <p:stCondLst>
                                            <p:cond delay="0"/>
                                          </p:stCondLst>
                                        </p:cTn>
                                        <p:tgtEl>
                                          <p:spTgt spid="32"/>
                                        </p:tgtEl>
                                        <p:attrNameLst>
                                          <p:attrName>style.visibility</p:attrName>
                                        </p:attrNameLst>
                                      </p:cBhvr>
                                      <p:to>
                                        <p:strVal val="visible"/>
                                      </p:to>
                                    </p:set>
                                    <p:animEffect transition="in" filter="fade">
                                      <p:cBhvr>
                                        <p:cTn id="207" dur="500"/>
                                        <p:tgtEl>
                                          <p:spTgt spid="32"/>
                                        </p:tgtEl>
                                      </p:cBhvr>
                                    </p:animEffect>
                                  </p:childTnLst>
                                </p:cTn>
                              </p:par>
                            </p:childTnLst>
                          </p:cTn>
                        </p:par>
                        <p:par>
                          <p:cTn id="208" fill="hold">
                            <p:stCondLst>
                              <p:cond delay="500"/>
                            </p:stCondLst>
                            <p:childTnLst>
                              <p:par>
                                <p:cTn id="209" presetID="10" presetClass="entr" presetSubtype="0" fill="hold" nodeType="afterEffect">
                                  <p:stCondLst>
                                    <p:cond delay="0"/>
                                  </p:stCondLst>
                                  <p:childTnLst>
                                    <p:set>
                                      <p:cBhvr>
                                        <p:cTn id="210" dur="1" fill="hold">
                                          <p:stCondLst>
                                            <p:cond delay="0"/>
                                          </p:stCondLst>
                                        </p:cTn>
                                        <p:tgtEl>
                                          <p:spTgt spid="33"/>
                                        </p:tgtEl>
                                        <p:attrNameLst>
                                          <p:attrName>style.visibility</p:attrName>
                                        </p:attrNameLst>
                                      </p:cBhvr>
                                      <p:to>
                                        <p:strVal val="visible"/>
                                      </p:to>
                                    </p:set>
                                    <p:animEffect transition="in" filter="fade">
                                      <p:cBhvr>
                                        <p:cTn id="211" dur="500"/>
                                        <p:tgtEl>
                                          <p:spTgt spid="33"/>
                                        </p:tgtEl>
                                      </p:cBhvr>
                                    </p:animEffect>
                                  </p:childTnLst>
                                </p:cTn>
                              </p:par>
                            </p:childTnLst>
                          </p:cTn>
                        </p:par>
                        <p:par>
                          <p:cTn id="212" fill="hold">
                            <p:stCondLst>
                              <p:cond delay="1000"/>
                            </p:stCondLst>
                            <p:childTnLst>
                              <p:par>
                                <p:cTn id="213" presetID="10" presetClass="entr" presetSubtype="0" fill="hold" nodeType="afterEffect">
                                  <p:stCondLst>
                                    <p:cond delay="0"/>
                                  </p:stCondLst>
                                  <p:childTnLst>
                                    <p:set>
                                      <p:cBhvr>
                                        <p:cTn id="214" dur="1" fill="hold">
                                          <p:stCondLst>
                                            <p:cond delay="0"/>
                                          </p:stCondLst>
                                        </p:cTn>
                                        <p:tgtEl>
                                          <p:spTgt spid="50"/>
                                        </p:tgtEl>
                                        <p:attrNameLst>
                                          <p:attrName>style.visibility</p:attrName>
                                        </p:attrNameLst>
                                      </p:cBhvr>
                                      <p:to>
                                        <p:strVal val="visible"/>
                                      </p:to>
                                    </p:set>
                                    <p:animEffect transition="in" filter="fade">
                                      <p:cBhvr>
                                        <p:cTn id="215" dur="500"/>
                                        <p:tgtEl>
                                          <p:spTgt spid="50"/>
                                        </p:tgtEl>
                                      </p:cBhvr>
                                    </p:animEffect>
                                  </p:childTnLst>
                                </p:cTn>
                              </p:par>
                              <p:par>
                                <p:cTn id="216" presetID="10" presetClass="entr" presetSubtype="0" fill="hold" nodeType="withEffect">
                                  <p:stCondLst>
                                    <p:cond delay="0"/>
                                  </p:stCondLst>
                                  <p:childTnLst>
                                    <p:set>
                                      <p:cBhvr>
                                        <p:cTn id="217" dur="1" fill="hold">
                                          <p:stCondLst>
                                            <p:cond delay="0"/>
                                          </p:stCondLst>
                                        </p:cTn>
                                        <p:tgtEl>
                                          <p:spTgt spid="51"/>
                                        </p:tgtEl>
                                        <p:attrNameLst>
                                          <p:attrName>style.visibility</p:attrName>
                                        </p:attrNameLst>
                                      </p:cBhvr>
                                      <p:to>
                                        <p:strVal val="visible"/>
                                      </p:to>
                                    </p:set>
                                    <p:animEffect transition="in" filter="fade">
                                      <p:cBhvr>
                                        <p:cTn id="218" dur="500"/>
                                        <p:tgtEl>
                                          <p:spTgt spid="51"/>
                                        </p:tgtEl>
                                      </p:cBhvr>
                                    </p:animEffect>
                                  </p:childTnLst>
                                </p:cTn>
                              </p:par>
                              <p:par>
                                <p:cTn id="219" presetID="10" presetClass="entr" presetSubtype="0" fill="hold" nodeType="withEffect">
                                  <p:stCondLst>
                                    <p:cond delay="0"/>
                                  </p:stCondLst>
                                  <p:childTnLst>
                                    <p:set>
                                      <p:cBhvr>
                                        <p:cTn id="220" dur="1" fill="hold">
                                          <p:stCondLst>
                                            <p:cond delay="0"/>
                                          </p:stCondLst>
                                        </p:cTn>
                                        <p:tgtEl>
                                          <p:spTgt spid="49"/>
                                        </p:tgtEl>
                                        <p:attrNameLst>
                                          <p:attrName>style.visibility</p:attrName>
                                        </p:attrNameLst>
                                      </p:cBhvr>
                                      <p:to>
                                        <p:strVal val="visible"/>
                                      </p:to>
                                    </p:set>
                                    <p:animEffect transition="in" filter="fade">
                                      <p:cBhvr>
                                        <p:cTn id="22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p:bldP spid="8" grpId="0"/>
      <p:bldP spid="9" grpId="0"/>
      <p:bldP spid="10" grpId="0"/>
      <p:bldP spid="11" grpId="0"/>
      <p:bldP spid="12" grpId="0"/>
      <p:bldP spid="21" grpId="0"/>
      <p:bldP spid="22" grpId="0"/>
      <p:bldP spid="23" grpId="0"/>
      <p:bldP spid="24" grpId="0"/>
      <p:bldP spid="34" grpId="0"/>
      <p:bldP spid="35" grpId="0"/>
      <p:bldP spid="36" grpId="0"/>
      <p:bldP spid="37" grpId="0"/>
      <p:bldP spid="38" grpId="0"/>
      <p:bldP spid="39" grpId="0"/>
      <p:bldP spid="40" grpId="0"/>
      <p:bldP spid="52" grpId="0"/>
      <p:bldP spid="53" grpId="0"/>
      <p:bldP spid="54" grpId="0"/>
      <p:bldP spid="55" grpId="0"/>
      <p:bldP spid="56" grpId="0"/>
      <p:bldP spid="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B0D-CF91-15DF-813D-11E01A07FE48}"/>
              </a:ext>
            </a:extLst>
          </p:cNvPr>
          <p:cNvSpPr>
            <a:spLocks noGrp="1"/>
          </p:cNvSpPr>
          <p:nvPr>
            <p:ph type="title"/>
          </p:nvPr>
        </p:nvSpPr>
        <p:spPr>
          <a:xfrm>
            <a:off x="1981200" y="2048005"/>
            <a:ext cx="8229600" cy="1828800"/>
          </a:xfrm>
        </p:spPr>
        <p:txBody>
          <a:bodyPr/>
          <a:lstStyle/>
          <a:p>
            <a:pPr algn="ctr"/>
            <a:r>
              <a:rPr lang="en-US" dirty="0"/>
              <a:t>2. How to run RMG</a:t>
            </a:r>
          </a:p>
        </p:txBody>
      </p:sp>
    </p:spTree>
    <p:extLst>
      <p:ext uri="{BB962C8B-B14F-4D97-AF65-F5344CB8AC3E}">
        <p14:creationId xmlns:p14="http://schemas.microsoft.com/office/powerpoint/2010/main" val="130030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3DFD35-9744-0806-6C5C-5AAED1A7AD13}"/>
              </a:ext>
            </a:extLst>
          </p:cNvPr>
          <p:cNvSpPr>
            <a:spLocks noGrp="1"/>
          </p:cNvSpPr>
          <p:nvPr>
            <p:ph idx="1"/>
          </p:nvPr>
        </p:nvSpPr>
        <p:spPr/>
        <p:txBody>
          <a:bodyPr>
            <a:normAutofit/>
          </a:bodyPr>
          <a:lstStyle/>
          <a:p>
            <a:pPr marL="0" indent="0">
              <a:buNone/>
            </a:pPr>
            <a:r>
              <a:rPr lang="en-US" sz="2000" dirty="0">
                <a:hlinkClick r:id="rId3"/>
              </a:rPr>
              <a:t>http://</a:t>
            </a:r>
            <a:r>
              <a:rPr lang="en-US" sz="2000" dirty="0" err="1">
                <a:hlinkClick r:id="rId3"/>
              </a:rPr>
              <a:t>reactionmechanismgenerator.github.io</a:t>
            </a:r>
            <a:r>
              <a:rPr lang="en-US" sz="2000" dirty="0">
                <a:hlinkClick r:id="rId3"/>
              </a:rPr>
              <a:t>/RMG-</a:t>
            </a:r>
            <a:r>
              <a:rPr lang="en-US" sz="2000" dirty="0" err="1">
                <a:hlinkClick r:id="rId3"/>
              </a:rPr>
              <a:t>Py</a:t>
            </a:r>
            <a:r>
              <a:rPr lang="en-US" sz="2000" dirty="0">
                <a:hlinkClick r:id="rId3"/>
              </a:rPr>
              <a:t>/users/</a:t>
            </a:r>
            <a:r>
              <a:rPr lang="en-US" sz="2000" dirty="0" err="1">
                <a:hlinkClick r:id="rId3"/>
              </a:rPr>
              <a:t>rmg</a:t>
            </a:r>
            <a:r>
              <a:rPr lang="en-US" sz="2000" dirty="0">
                <a:hlinkClick r:id="rId3"/>
              </a:rPr>
              <a:t>/installation/</a:t>
            </a:r>
            <a:r>
              <a:rPr lang="en-US" sz="2000" dirty="0" err="1">
                <a:hlinkClick r:id="rId3"/>
              </a:rPr>
              <a:t>anacondaUser.html</a:t>
            </a:r>
            <a:r>
              <a:rPr lang="en-US" sz="2000" dirty="0">
                <a:hlinkClick r:id="rId3"/>
              </a:rPr>
              <a:t> </a:t>
            </a:r>
            <a:endParaRPr lang="en-US" sz="2000" dirty="0"/>
          </a:p>
          <a:p>
            <a:pPr marL="0" indent="0">
              <a:buNone/>
            </a:pPr>
            <a:r>
              <a:rPr lang="en-US" sz="2000" b="1" dirty="0"/>
              <a:t>Disclaimer</a:t>
            </a:r>
            <a:r>
              <a:rPr lang="en-US" sz="2000" dirty="0"/>
              <a:t>: RMG can be operated under only one of these conditions:</a:t>
            </a:r>
          </a:p>
          <a:p>
            <a:pPr marL="971550" lvl="1" indent="-514350">
              <a:buFont typeface="+mj-lt"/>
              <a:buAutoNum type="arabicPeriod"/>
            </a:pPr>
            <a:r>
              <a:rPr lang="en-US" sz="1800" b="1" dirty="0"/>
              <a:t>Linux OS (virtual machine or native)</a:t>
            </a:r>
          </a:p>
          <a:p>
            <a:pPr marL="971550" lvl="1" indent="-514350">
              <a:buFont typeface="+mj-lt"/>
              <a:buAutoNum type="arabicPeriod"/>
            </a:pPr>
            <a:r>
              <a:rPr lang="en-US" sz="1800" b="1" dirty="0"/>
              <a:t>Linux subsystem in windows</a:t>
            </a:r>
          </a:p>
          <a:p>
            <a:pPr marL="0" indent="0">
              <a:buNone/>
            </a:pPr>
            <a:r>
              <a:rPr lang="en-US" sz="2000" dirty="0"/>
              <a:t>	</a:t>
            </a:r>
            <a:r>
              <a:rPr lang="en-US" sz="2000" i="1" dirty="0"/>
              <a:t>* Windows OS is not directly supported and only binary version is supported in Mac OS.</a:t>
            </a:r>
            <a:endParaRPr lang="en-US" sz="2000" dirty="0"/>
          </a:p>
          <a:p>
            <a:pPr marL="0" indent="0">
              <a:buNone/>
            </a:pPr>
            <a:r>
              <a:rPr lang="en-US" sz="2000" b="1" dirty="0"/>
              <a:t>For non-Linux users</a:t>
            </a:r>
            <a:r>
              <a:rPr lang="en-US" sz="2000" dirty="0"/>
              <a:t>: Setting up Linux virtual machine or Linux Subsystem on Windows</a:t>
            </a:r>
          </a:p>
          <a:p>
            <a:pPr marL="0" indent="0">
              <a:buNone/>
            </a:pPr>
            <a:r>
              <a:rPr lang="en-US" sz="2000" b="1" dirty="0"/>
              <a:t>Installation options</a:t>
            </a:r>
            <a:r>
              <a:rPr lang="en-US" sz="2000" dirty="0"/>
              <a:t>:</a:t>
            </a:r>
          </a:p>
          <a:p>
            <a:pPr lvl="1"/>
            <a:r>
              <a:rPr lang="en-US" sz="1800" dirty="0"/>
              <a:t>Option 1: For basic users, </a:t>
            </a:r>
            <a:r>
              <a:rPr lang="en-US" sz="1800" b="1" dirty="0"/>
              <a:t>binary installation using Anaconda</a:t>
            </a:r>
          </a:p>
          <a:p>
            <a:pPr lvl="1"/>
            <a:r>
              <a:rPr lang="en-US" sz="1800" dirty="0"/>
              <a:t>Option 2: For developers, installation by source using Anaconda Environment</a:t>
            </a:r>
          </a:p>
          <a:p>
            <a:pPr marL="0" indent="0">
              <a:buNone/>
            </a:pPr>
            <a:endParaRPr lang="en-US" sz="2000" dirty="0"/>
          </a:p>
        </p:txBody>
      </p:sp>
      <p:sp>
        <p:nvSpPr>
          <p:cNvPr id="3" name="Text Placeholder 2">
            <a:extLst>
              <a:ext uri="{FF2B5EF4-FFF2-40B4-BE49-F238E27FC236}">
                <a16:creationId xmlns:a16="http://schemas.microsoft.com/office/drawing/2014/main" id="{30DC5996-137C-D0BE-A75C-990EC8F17A58}"/>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AAC940DB-9FB1-AAA9-6132-4A09E1616521}"/>
              </a:ext>
            </a:extLst>
          </p:cNvPr>
          <p:cNvSpPr>
            <a:spLocks noGrp="1"/>
          </p:cNvSpPr>
          <p:nvPr>
            <p:ph type="title"/>
          </p:nvPr>
        </p:nvSpPr>
        <p:spPr/>
        <p:txBody>
          <a:bodyPr/>
          <a:lstStyle/>
          <a:p>
            <a:r>
              <a:rPr lang="en-US" dirty="0"/>
              <a:t>Installation Guide</a:t>
            </a:r>
          </a:p>
        </p:txBody>
      </p:sp>
    </p:spTree>
    <p:extLst>
      <p:ext uri="{BB962C8B-B14F-4D97-AF65-F5344CB8AC3E}">
        <p14:creationId xmlns:p14="http://schemas.microsoft.com/office/powerpoint/2010/main" val="299142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newspaper&#10;&#10;Description automatically generated">
            <a:extLst>
              <a:ext uri="{FF2B5EF4-FFF2-40B4-BE49-F238E27FC236}">
                <a16:creationId xmlns:a16="http://schemas.microsoft.com/office/drawing/2014/main" id="{16EF83E8-D4F0-2D66-DB84-F2CF3E022E8F}"/>
              </a:ext>
            </a:extLst>
          </p:cNvPr>
          <p:cNvPicPr>
            <a:picLocks noChangeAspect="1"/>
          </p:cNvPicPr>
          <p:nvPr/>
        </p:nvPicPr>
        <p:blipFill rotWithShape="1">
          <a:blip r:embed="rId2">
            <a:extLst>
              <a:ext uri="{28A0092B-C50C-407E-A947-70E740481C1C}">
                <a14:useLocalDpi xmlns:a14="http://schemas.microsoft.com/office/drawing/2010/main" val="0"/>
              </a:ext>
            </a:extLst>
          </a:blip>
          <a:srcRect t="9169" b="13549"/>
          <a:stretch/>
        </p:blipFill>
        <p:spPr>
          <a:xfrm>
            <a:off x="1819487" y="881330"/>
            <a:ext cx="8553025" cy="4957495"/>
          </a:xfrm>
          <a:prstGeom prst="rect">
            <a:avLst/>
          </a:prstGeom>
        </p:spPr>
      </p:pic>
    </p:spTree>
    <p:extLst>
      <p:ext uri="{BB962C8B-B14F-4D97-AF65-F5344CB8AC3E}">
        <p14:creationId xmlns:p14="http://schemas.microsoft.com/office/powerpoint/2010/main" val="1787109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normAutofit fontScale="90000"/>
          </a:bodyPr>
          <a:lstStyle/>
          <a:p>
            <a:r>
              <a:rPr lang="en-US" dirty="0"/>
              <a:t>General procedure for running RMG using binary</a:t>
            </a:r>
          </a:p>
        </p:txBody>
      </p:sp>
      <p:sp>
        <p:nvSpPr>
          <p:cNvPr id="15" name="Content Placeholder 14">
            <a:extLst>
              <a:ext uri="{FF2B5EF4-FFF2-40B4-BE49-F238E27FC236}">
                <a16:creationId xmlns:a16="http://schemas.microsoft.com/office/drawing/2014/main" id="{B4960C34-731B-01C4-2724-D4F473495A83}"/>
              </a:ext>
            </a:extLst>
          </p:cNvPr>
          <p:cNvSpPr>
            <a:spLocks noGrp="1"/>
          </p:cNvSpPr>
          <p:nvPr>
            <p:ph idx="1"/>
          </p:nvPr>
        </p:nvSpPr>
        <p:spPr/>
        <p:txBody>
          <a:bodyPr>
            <a:normAutofit lnSpcReduction="10000"/>
          </a:bodyPr>
          <a:lstStyle/>
          <a:p>
            <a:pPr marL="457200" indent="-457200">
              <a:buFont typeface="+mj-lt"/>
              <a:buAutoNum type="arabicPeriod"/>
            </a:pPr>
            <a:r>
              <a:rPr lang="en-US" sz="2400" dirty="0"/>
              <a:t>Binary installation using Anaconda</a:t>
            </a:r>
          </a:p>
          <a:p>
            <a:pPr marL="457200" lvl="1" indent="0">
              <a:buNone/>
            </a:pPr>
            <a:r>
              <a:rPr lang="en-US" sz="2000" dirty="0" err="1">
                <a:latin typeface="Consolas" panose="020B0609020204030204" pitchFamily="49" charset="0"/>
                <a:cs typeface="Consolas" panose="020B0609020204030204" pitchFamily="49" charset="0"/>
              </a:rPr>
              <a:t>conda</a:t>
            </a:r>
            <a:r>
              <a:rPr lang="en-US" sz="2000" dirty="0">
                <a:latin typeface="Consolas" panose="020B0609020204030204" pitchFamily="49" charset="0"/>
                <a:cs typeface="Consolas" panose="020B0609020204030204" pitchFamily="49" charset="0"/>
              </a:rPr>
              <a:t> create -c defaults -c </a:t>
            </a:r>
            <a:r>
              <a:rPr lang="en-US" sz="2000" dirty="0" err="1">
                <a:latin typeface="Consolas" panose="020B0609020204030204" pitchFamily="49" charset="0"/>
                <a:cs typeface="Consolas" panose="020B0609020204030204" pitchFamily="49" charset="0"/>
              </a:rPr>
              <a:t>rmg</a:t>
            </a:r>
            <a:r>
              <a:rPr lang="en-US" sz="2000" dirty="0">
                <a:latin typeface="Consolas" panose="020B0609020204030204" pitchFamily="49" charset="0"/>
                <a:cs typeface="Consolas" panose="020B0609020204030204" pitchFamily="49" charset="0"/>
              </a:rPr>
              <a:t> -c </a:t>
            </a:r>
            <a:r>
              <a:rPr lang="en-US" sz="2000" dirty="0" err="1">
                <a:latin typeface="Consolas" panose="020B0609020204030204" pitchFamily="49" charset="0"/>
                <a:cs typeface="Consolas" panose="020B0609020204030204" pitchFamily="49" charset="0"/>
              </a:rPr>
              <a:t>rdkit</a:t>
            </a:r>
            <a:r>
              <a:rPr lang="en-US" sz="2000" dirty="0">
                <a:latin typeface="Consolas" panose="020B0609020204030204" pitchFamily="49" charset="0"/>
                <a:cs typeface="Consolas" panose="020B0609020204030204" pitchFamily="49" charset="0"/>
              </a:rPr>
              <a:t> -c </a:t>
            </a:r>
            <a:r>
              <a:rPr lang="en-US" sz="2000" dirty="0" err="1">
                <a:latin typeface="Consolas" panose="020B0609020204030204" pitchFamily="49" charset="0"/>
                <a:cs typeface="Consolas" panose="020B0609020204030204" pitchFamily="49" charset="0"/>
              </a:rPr>
              <a:t>cantera</a:t>
            </a:r>
            <a:r>
              <a:rPr lang="en-US" sz="2000" dirty="0">
                <a:latin typeface="Consolas" panose="020B0609020204030204" pitchFamily="49" charset="0"/>
                <a:cs typeface="Consolas" panose="020B0609020204030204" pitchFamily="49" charset="0"/>
              </a:rPr>
              <a:t> -c </a:t>
            </a:r>
            <a:r>
              <a:rPr lang="en-US" sz="2000" dirty="0" err="1">
                <a:latin typeface="Consolas" panose="020B0609020204030204" pitchFamily="49" charset="0"/>
                <a:cs typeface="Consolas" panose="020B0609020204030204" pitchFamily="49" charset="0"/>
              </a:rPr>
              <a:t>pytorch</a:t>
            </a:r>
            <a:r>
              <a:rPr lang="en-US" sz="2000" dirty="0">
                <a:latin typeface="Consolas" panose="020B0609020204030204" pitchFamily="49" charset="0"/>
                <a:cs typeface="Consolas" panose="020B0609020204030204" pitchFamily="49" charset="0"/>
              </a:rPr>
              <a:t> -c </a:t>
            </a:r>
            <a:r>
              <a:rPr lang="en-US" sz="2000" dirty="0" err="1">
                <a:latin typeface="Consolas" panose="020B0609020204030204" pitchFamily="49" charset="0"/>
                <a:cs typeface="Consolas" panose="020B0609020204030204" pitchFamily="49" charset="0"/>
              </a:rPr>
              <a:t>conda</a:t>
            </a:r>
            <a:r>
              <a:rPr lang="en-US" sz="2000" dirty="0">
                <a:latin typeface="Consolas" panose="020B0609020204030204" pitchFamily="49" charset="0"/>
                <a:cs typeface="Consolas" panose="020B0609020204030204" pitchFamily="49" charset="0"/>
              </a:rPr>
              <a:t>-forge --name </a:t>
            </a:r>
            <a:r>
              <a:rPr lang="en-US" sz="2000" dirty="0" err="1">
                <a:solidFill>
                  <a:srgbClr val="0070C0"/>
                </a:solidFill>
                <a:latin typeface="Consolas" panose="020B0609020204030204" pitchFamily="49" charset="0"/>
                <a:cs typeface="Consolas" panose="020B0609020204030204" pitchFamily="49" charset="0"/>
              </a:rPr>
              <a:t>rmg_env</a:t>
            </a:r>
            <a:r>
              <a:rPr lang="en-US" sz="2000" dirty="0">
                <a:solidFill>
                  <a:srgbClr val="0070C0"/>
                </a:solidFill>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rmg</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rmgdatabase</a:t>
            </a:r>
            <a:endParaRPr lang="en-US" sz="2000" dirty="0">
              <a:latin typeface="Consolas" panose="020B0609020204030204" pitchFamily="49" charset="0"/>
              <a:cs typeface="Consolas" panose="020B0609020204030204" pitchFamily="49" charset="0"/>
            </a:endParaRPr>
          </a:p>
          <a:p>
            <a:pPr marL="457200" indent="-457200">
              <a:buFont typeface="+mj-lt"/>
              <a:buAutoNum type="arabicPeriod"/>
            </a:pPr>
            <a:r>
              <a:rPr lang="en-US" sz="2400" dirty="0"/>
              <a:t>Activate the Conda environment for RMG</a:t>
            </a:r>
          </a:p>
          <a:p>
            <a:pPr marL="457200" lvl="1" indent="0">
              <a:buNone/>
            </a:pPr>
            <a:r>
              <a:rPr lang="en-US" sz="2000" dirty="0" err="1">
                <a:latin typeface="Consolas" panose="020B0609020204030204" pitchFamily="49" charset="0"/>
                <a:cs typeface="Consolas" panose="020B0609020204030204" pitchFamily="49" charset="0"/>
              </a:rPr>
              <a:t>conda</a:t>
            </a:r>
            <a:r>
              <a:rPr lang="en-US" sz="2000" dirty="0">
                <a:latin typeface="Consolas" panose="020B0609020204030204" pitchFamily="49" charset="0"/>
                <a:cs typeface="Consolas" panose="020B0609020204030204" pitchFamily="49" charset="0"/>
              </a:rPr>
              <a:t> activate </a:t>
            </a:r>
            <a:r>
              <a:rPr lang="en-US" sz="2000" dirty="0" err="1">
                <a:solidFill>
                  <a:srgbClr val="0070C0"/>
                </a:solidFill>
                <a:latin typeface="Consolas" panose="020B0609020204030204" pitchFamily="49" charset="0"/>
                <a:cs typeface="Consolas" panose="020B0609020204030204" pitchFamily="49" charset="0"/>
              </a:rPr>
              <a:t>rmg_env</a:t>
            </a:r>
            <a:br>
              <a:rPr lang="en-US" sz="2000" dirty="0">
                <a:solidFill>
                  <a:srgbClr val="0070C0"/>
                </a:solidFill>
                <a:latin typeface="Consolas" panose="020B0609020204030204" pitchFamily="49" charset="0"/>
                <a:cs typeface="Consolas" panose="020B0609020204030204" pitchFamily="49" charset="0"/>
              </a:rPr>
            </a:br>
            <a:br>
              <a:rPr lang="en-US" sz="2000" dirty="0">
                <a:solidFill>
                  <a:srgbClr val="0070C0"/>
                </a:solidFill>
                <a:latin typeface="Consolas" panose="020B0609020204030204" pitchFamily="49" charset="0"/>
                <a:cs typeface="Consolas" panose="020B0609020204030204" pitchFamily="49" charset="0"/>
              </a:rPr>
            </a:br>
            <a:r>
              <a:rPr lang="en-US" sz="2200" dirty="0">
                <a:cs typeface="Consolas" panose="020B0609020204030204" pitchFamily="49" charset="0"/>
              </a:rPr>
              <a:t>If it doesn’t work, try:  </a:t>
            </a:r>
            <a:r>
              <a:rPr lang="en-US" sz="2000" dirty="0">
                <a:latin typeface="Consolas" panose="020B0609020204030204" pitchFamily="49" charset="0"/>
              </a:rPr>
              <a:t>source activate </a:t>
            </a:r>
            <a:r>
              <a:rPr lang="en-US" sz="2000" dirty="0" err="1">
                <a:solidFill>
                  <a:srgbClr val="0070C0"/>
                </a:solidFill>
                <a:latin typeface="Consolas" panose="020B0609020204030204" pitchFamily="49" charset="0"/>
              </a:rPr>
              <a:t>rmg_env</a:t>
            </a:r>
            <a:endParaRPr lang="en-US" sz="2000" dirty="0">
              <a:solidFill>
                <a:srgbClr val="0070C0"/>
              </a:solidFill>
              <a:latin typeface="Consolas" panose="020B0609020204030204" pitchFamily="49" charset="0"/>
              <a:cs typeface="Consolas" panose="020B0609020204030204" pitchFamily="49" charset="0"/>
            </a:endParaRPr>
          </a:p>
          <a:p>
            <a:pPr marL="457200" indent="-457200">
              <a:buFont typeface="+mj-lt"/>
              <a:buAutoNum type="arabicPeriod"/>
            </a:pPr>
            <a:r>
              <a:rPr lang="en-US" sz="2400" dirty="0"/>
              <a:t>To run the input file</a:t>
            </a:r>
          </a:p>
          <a:p>
            <a:pPr marL="457200" lvl="1" indent="0">
              <a:buNone/>
            </a:pPr>
            <a:r>
              <a:rPr lang="en-US" sz="2000" dirty="0" err="1">
                <a:latin typeface="Consolas" panose="020B0609020204030204" pitchFamily="49" charset="0"/>
              </a:rPr>
              <a:t>rmg.py</a:t>
            </a:r>
            <a:r>
              <a:rPr lang="en-US" sz="2000" dirty="0">
                <a:latin typeface="Consolas" panose="020B0609020204030204" pitchFamily="49" charset="0"/>
              </a:rPr>
              <a:t> /path/to/your/</a:t>
            </a:r>
            <a:r>
              <a:rPr lang="en-US" sz="2000" dirty="0" err="1">
                <a:latin typeface="Consolas" panose="020B0609020204030204" pitchFamily="49" charset="0"/>
              </a:rPr>
              <a:t>input.py</a:t>
            </a:r>
            <a:br>
              <a:rPr lang="en-US" sz="2000" dirty="0">
                <a:latin typeface="Consolas" panose="020B0609020204030204" pitchFamily="49" charset="0"/>
              </a:rPr>
            </a:br>
            <a:br>
              <a:rPr lang="en-US" sz="2200" dirty="0"/>
            </a:br>
            <a:r>
              <a:rPr lang="en-US" sz="2200" dirty="0"/>
              <a:t>Output files will be placed in the same directory as your input file by default</a:t>
            </a:r>
            <a:br>
              <a:rPr lang="en-US" sz="2200" dirty="0"/>
            </a:br>
            <a:endParaRPr lang="en-US" sz="2200" dirty="0"/>
          </a:p>
        </p:txBody>
      </p:sp>
    </p:spTree>
    <p:extLst>
      <p:ext uri="{BB962C8B-B14F-4D97-AF65-F5344CB8AC3E}">
        <p14:creationId xmlns:p14="http://schemas.microsoft.com/office/powerpoint/2010/main" val="3328828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FA17A4-5FF4-5C77-8417-6F175CD5E990}"/>
              </a:ext>
            </a:extLst>
          </p:cNvPr>
          <p:cNvSpPr>
            <a:spLocks noGrp="1"/>
          </p:cNvSpPr>
          <p:nvPr>
            <p:ph type="title"/>
          </p:nvPr>
        </p:nvSpPr>
        <p:spPr/>
        <p:txBody>
          <a:bodyPr/>
          <a:lstStyle/>
          <a:p>
            <a:r>
              <a:rPr lang="en-US" dirty="0"/>
              <a:t>RMG input file format</a:t>
            </a:r>
          </a:p>
        </p:txBody>
      </p:sp>
      <p:sp>
        <p:nvSpPr>
          <p:cNvPr id="6" name="TextBox 5">
            <a:extLst>
              <a:ext uri="{FF2B5EF4-FFF2-40B4-BE49-F238E27FC236}">
                <a16:creationId xmlns:a16="http://schemas.microsoft.com/office/drawing/2014/main" id="{A6687850-2333-CF5A-2D4B-9FE4884E220E}"/>
              </a:ext>
            </a:extLst>
          </p:cNvPr>
          <p:cNvSpPr txBox="1"/>
          <p:nvPr/>
        </p:nvSpPr>
        <p:spPr>
          <a:xfrm>
            <a:off x="339761" y="1709765"/>
            <a:ext cx="5302624" cy="1384995"/>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database(</a:t>
            </a:r>
            <a:r>
              <a:rPr lang="en-US" sz="1400" dirty="0" err="1">
                <a:latin typeface="Consolas" panose="020B0609020204030204" pitchFamily="49" charset="0"/>
                <a:cs typeface="Consolas" panose="020B0609020204030204" pitchFamily="49" charset="0"/>
              </a:rPr>
              <a:t>thermoLibraries</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primaryThermoLibrary</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reactionLibraries</a:t>
            </a:r>
            <a:r>
              <a:rPr lang="en-US" sz="1400" dirty="0">
                <a:latin typeface="Consolas" panose="020B0609020204030204" pitchFamily="49" charset="0"/>
                <a:cs typeface="Consolas" panose="020B0609020204030204" pitchFamily="49" charset="0"/>
              </a:rPr>
              <a:t> =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seedMechanisms</a:t>
            </a:r>
            <a:r>
              <a:rPr lang="en-US" sz="1400" dirty="0">
                <a:latin typeface="Consolas" panose="020B0609020204030204" pitchFamily="49" charset="0"/>
                <a:cs typeface="Consolas" panose="020B0609020204030204" pitchFamily="49" charset="0"/>
              </a:rPr>
              <a:t> =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kineticsDepositories</a:t>
            </a:r>
            <a:r>
              <a:rPr lang="en-US" sz="1400" dirty="0">
                <a:latin typeface="Consolas" panose="020B0609020204030204" pitchFamily="49" charset="0"/>
                <a:cs typeface="Consolas" panose="020B0609020204030204" pitchFamily="49" charset="0"/>
              </a:rPr>
              <a:t> = ['training'],</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kineticsFamilies</a:t>
            </a:r>
            <a:r>
              <a:rPr lang="en-US" sz="1400" dirty="0">
                <a:latin typeface="Consolas" panose="020B0609020204030204" pitchFamily="49" charset="0"/>
                <a:cs typeface="Consolas" panose="020B0609020204030204" pitchFamily="49" charset="0"/>
              </a:rPr>
              <a:t> = ‘default’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kineticsEstimator</a:t>
            </a:r>
            <a:r>
              <a:rPr lang="en-US" sz="1400" dirty="0">
                <a:latin typeface="Consolas" panose="020B0609020204030204" pitchFamily="49" charset="0"/>
                <a:cs typeface="Consolas" panose="020B0609020204030204" pitchFamily="49" charset="0"/>
              </a:rPr>
              <a:t> = 'rate rules')</a:t>
            </a:r>
          </a:p>
        </p:txBody>
      </p:sp>
      <p:sp>
        <p:nvSpPr>
          <p:cNvPr id="10" name="TextBox 9">
            <a:extLst>
              <a:ext uri="{FF2B5EF4-FFF2-40B4-BE49-F238E27FC236}">
                <a16:creationId xmlns:a16="http://schemas.microsoft.com/office/drawing/2014/main" id="{1EBE6C95-8D73-106C-B91A-8D49AA69F26F}"/>
              </a:ext>
            </a:extLst>
          </p:cNvPr>
          <p:cNvSpPr txBox="1"/>
          <p:nvPr/>
        </p:nvSpPr>
        <p:spPr>
          <a:xfrm>
            <a:off x="6453468" y="1101345"/>
            <a:ext cx="4583879" cy="1600438"/>
          </a:xfrm>
          <a:prstGeom prst="rect">
            <a:avLst/>
          </a:prstGeom>
          <a:noFill/>
        </p:spPr>
        <p:txBody>
          <a:bodyPr wrap="square" rtlCol="0">
            <a:spAutoFit/>
          </a:bodyPr>
          <a:lstStyle/>
          <a:p>
            <a:r>
              <a:rPr lang="en-US" sz="1400" dirty="0" err="1">
                <a:latin typeface="Consolas" panose="020B0609020204030204" pitchFamily="49" charset="0"/>
                <a:cs typeface="Consolas" panose="020B0609020204030204" pitchFamily="49" charset="0"/>
              </a:rPr>
              <a:t>simpleReactor</a:t>
            </a:r>
            <a:r>
              <a:rPr lang="en-US" sz="1400" dirty="0">
                <a:latin typeface="Consolas" panose="020B0609020204030204" pitchFamily="49" charset="0"/>
                <a:cs typeface="Consolas" panose="020B0609020204030204" pitchFamily="49" charset="0"/>
              </a:rPr>
              <a:t>(temperature=(1000,'K'),</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pressure=(1.0,'bar'),</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initialMoleFractions</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'H2':.67, 'O2':.33},</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terminationConversion</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'H2': 0.9},</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terminationTime</a:t>
            </a:r>
            <a:r>
              <a:rPr lang="en-US" sz="1400" dirty="0">
                <a:latin typeface="Consolas" panose="020B0609020204030204" pitchFamily="49" charset="0"/>
                <a:cs typeface="Consolas" panose="020B0609020204030204" pitchFamily="49" charset="0"/>
              </a:rPr>
              <a:t>=(1e6,'s’))</a:t>
            </a:r>
          </a:p>
        </p:txBody>
      </p:sp>
      <p:sp>
        <p:nvSpPr>
          <p:cNvPr id="12" name="TextBox 11">
            <a:extLst>
              <a:ext uri="{FF2B5EF4-FFF2-40B4-BE49-F238E27FC236}">
                <a16:creationId xmlns:a16="http://schemas.microsoft.com/office/drawing/2014/main" id="{B02AE8FF-2BBD-28AC-889C-C2820CA5776B}"/>
              </a:ext>
            </a:extLst>
          </p:cNvPr>
          <p:cNvSpPr txBox="1"/>
          <p:nvPr/>
        </p:nvSpPr>
        <p:spPr>
          <a:xfrm>
            <a:off x="6603041" y="3583030"/>
            <a:ext cx="4324815" cy="2677656"/>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simulator(</a:t>
            </a:r>
            <a:r>
              <a:rPr lang="en-US" sz="1400" dirty="0" err="1">
                <a:latin typeface="Consolas" panose="020B0609020204030204" pitchFamily="49" charset="0"/>
                <a:cs typeface="Consolas" panose="020B0609020204030204" pitchFamily="49" charset="0"/>
              </a:rPr>
              <a:t>atol</a:t>
            </a:r>
            <a:r>
              <a:rPr lang="en-US" sz="1400" dirty="0">
                <a:latin typeface="Consolas" panose="020B0609020204030204" pitchFamily="49" charset="0"/>
                <a:cs typeface="Consolas" panose="020B0609020204030204" pitchFamily="49" charset="0"/>
              </a:rPr>
              <a:t>=1e-16, </a:t>
            </a:r>
            <a:r>
              <a:rPr lang="en-US" sz="1400" dirty="0" err="1">
                <a:latin typeface="Consolas" panose="020B0609020204030204" pitchFamily="49" charset="0"/>
                <a:cs typeface="Consolas" panose="020B0609020204030204" pitchFamily="49" charset="0"/>
              </a:rPr>
              <a:t>rtol</a:t>
            </a:r>
            <a:r>
              <a:rPr lang="en-US" sz="1400" dirty="0">
                <a:latin typeface="Consolas" panose="020B0609020204030204" pitchFamily="49" charset="0"/>
                <a:cs typeface="Consolas" panose="020B0609020204030204" pitchFamily="49" charset="0"/>
              </a:rPr>
              <a:t>=1e-8)</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model(</a:t>
            </a:r>
            <a:r>
              <a:rPr lang="en-US" sz="1400" dirty="0" err="1">
                <a:latin typeface="Consolas" panose="020B0609020204030204" pitchFamily="49" charset="0"/>
                <a:cs typeface="Consolas" panose="020B0609020204030204" pitchFamily="49" charset="0"/>
              </a:rPr>
              <a:t>toleranceKeepInEdge</a:t>
            </a:r>
            <a:r>
              <a:rPr lang="en-US" sz="1400" dirty="0">
                <a:latin typeface="Consolas" panose="020B0609020204030204" pitchFamily="49" charset="0"/>
                <a:cs typeface="Consolas" panose="020B0609020204030204" pitchFamily="49" charset="0"/>
              </a:rPr>
              <a:t>=0.0,</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toleranceMoveToCore</a:t>
            </a:r>
            <a:r>
              <a:rPr lang="en-US" sz="1400" dirty="0">
                <a:latin typeface="Consolas" panose="020B0609020204030204" pitchFamily="49" charset="0"/>
                <a:cs typeface="Consolas" panose="020B0609020204030204" pitchFamily="49" charset="0"/>
              </a:rPr>
              <a:t>=0.001,</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toleranceInterruptSimulation</a:t>
            </a:r>
            <a:r>
              <a:rPr lang="en-US" sz="1400" dirty="0">
                <a:latin typeface="Consolas" panose="020B0609020204030204" pitchFamily="49" charset="0"/>
                <a:cs typeface="Consolas" panose="020B0609020204030204" pitchFamily="49" charset="0"/>
              </a:rPr>
              <a:t>=0.001,</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maximumEdgeSpecies</a:t>
            </a:r>
            <a:r>
              <a:rPr lang="en-US" sz="1400" dirty="0">
                <a:latin typeface="Consolas" panose="020B0609020204030204" pitchFamily="49" charset="0"/>
                <a:cs typeface="Consolas" panose="020B0609020204030204" pitchFamily="49" charset="0"/>
              </a:rPr>
              <a:t>=100000)</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options(units='</a:t>
            </a:r>
            <a:r>
              <a:rPr lang="en-US" sz="1400" dirty="0" err="1">
                <a:latin typeface="Consolas" panose="020B0609020204030204" pitchFamily="49" charset="0"/>
                <a:cs typeface="Consolas" panose="020B0609020204030204" pitchFamily="49" charset="0"/>
              </a:rPr>
              <a:t>si</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generateOutputHTML</a:t>
            </a:r>
            <a:r>
              <a:rPr lang="en-US" sz="1400" dirty="0">
                <a:latin typeface="Consolas" panose="020B0609020204030204" pitchFamily="49" charset="0"/>
                <a:cs typeface="Consolas" panose="020B0609020204030204" pitchFamily="49" charset="0"/>
              </a:rPr>
              <a:t>=True,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generatePlots</a:t>
            </a:r>
            <a:r>
              <a:rPr lang="en-US" sz="1400" dirty="0">
                <a:latin typeface="Consolas" panose="020B0609020204030204" pitchFamily="49" charset="0"/>
                <a:cs typeface="Consolas" panose="020B0609020204030204" pitchFamily="49" charset="0"/>
              </a:rPr>
              <a:t>=False,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saveEdgeSpecies</a:t>
            </a:r>
            <a:r>
              <a:rPr lang="en-US" sz="1400" dirty="0">
                <a:latin typeface="Consolas" panose="020B0609020204030204" pitchFamily="49" charset="0"/>
                <a:cs typeface="Consolas" panose="020B0609020204030204" pitchFamily="49" charset="0"/>
              </a:rPr>
              <a:t>=True,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saveSimulationProfiles</a:t>
            </a:r>
            <a:r>
              <a:rPr lang="en-US" sz="1400" dirty="0">
                <a:latin typeface="Consolas" panose="020B0609020204030204" pitchFamily="49" charset="0"/>
                <a:cs typeface="Consolas" panose="020B0609020204030204" pitchFamily="49" charset="0"/>
              </a:rPr>
              <a:t>=True)</a:t>
            </a:r>
          </a:p>
        </p:txBody>
      </p:sp>
      <p:sp>
        <p:nvSpPr>
          <p:cNvPr id="16" name="Rectangle 15">
            <a:extLst>
              <a:ext uri="{FF2B5EF4-FFF2-40B4-BE49-F238E27FC236}">
                <a16:creationId xmlns:a16="http://schemas.microsoft.com/office/drawing/2014/main" id="{82EDD0BF-ADD9-D7AC-331B-18DE5371121C}"/>
              </a:ext>
            </a:extLst>
          </p:cNvPr>
          <p:cNvSpPr/>
          <p:nvPr/>
        </p:nvSpPr>
        <p:spPr>
          <a:xfrm>
            <a:off x="259079" y="1538344"/>
            <a:ext cx="5463989" cy="171077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CA480FD-24D4-DB8C-EBD6-5E2F4D08857E}"/>
              </a:ext>
            </a:extLst>
          </p:cNvPr>
          <p:cNvSpPr txBox="1"/>
          <p:nvPr/>
        </p:nvSpPr>
        <p:spPr>
          <a:xfrm>
            <a:off x="1946557" y="1371211"/>
            <a:ext cx="2089033" cy="338554"/>
          </a:xfrm>
          <a:prstGeom prst="rect">
            <a:avLst/>
          </a:prstGeom>
          <a:solidFill>
            <a:schemeClr val="bg1"/>
          </a:solidFill>
        </p:spPr>
        <p:txBody>
          <a:bodyPr wrap="none" rtlCol="0">
            <a:spAutoFit/>
          </a:bodyPr>
          <a:lstStyle/>
          <a:p>
            <a:pPr algn="ctr"/>
            <a:r>
              <a:rPr lang="en-US" sz="1600" b="1" dirty="0">
                <a:solidFill>
                  <a:schemeClr val="accent2">
                    <a:lumMod val="50000"/>
                  </a:schemeClr>
                </a:solidFill>
              </a:rPr>
              <a:t>Database Specification</a:t>
            </a:r>
          </a:p>
        </p:txBody>
      </p:sp>
      <p:sp>
        <p:nvSpPr>
          <p:cNvPr id="8" name="TextBox 7">
            <a:extLst>
              <a:ext uri="{FF2B5EF4-FFF2-40B4-BE49-F238E27FC236}">
                <a16:creationId xmlns:a16="http://schemas.microsoft.com/office/drawing/2014/main" id="{02D5A6E8-974D-A5FD-E4FB-576BC0867D26}"/>
              </a:ext>
            </a:extLst>
          </p:cNvPr>
          <p:cNvSpPr txBox="1"/>
          <p:nvPr/>
        </p:nvSpPr>
        <p:spPr>
          <a:xfrm>
            <a:off x="961913" y="4260029"/>
            <a:ext cx="3839584" cy="1600438"/>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species(label='H2',</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reactive=True,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structure=SMILES("[H][H]"))</a:t>
            </a:r>
          </a:p>
          <a:p>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species(label='O2',</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reactive=True,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structure=SMILES("[O][O]"))</a:t>
            </a:r>
          </a:p>
        </p:txBody>
      </p:sp>
      <p:sp>
        <p:nvSpPr>
          <p:cNvPr id="17" name="Rectangle 16">
            <a:extLst>
              <a:ext uri="{FF2B5EF4-FFF2-40B4-BE49-F238E27FC236}">
                <a16:creationId xmlns:a16="http://schemas.microsoft.com/office/drawing/2014/main" id="{D063FF27-9B85-0759-0100-0461AF012BC7}"/>
              </a:ext>
            </a:extLst>
          </p:cNvPr>
          <p:cNvSpPr/>
          <p:nvPr/>
        </p:nvSpPr>
        <p:spPr>
          <a:xfrm>
            <a:off x="6341149" y="909249"/>
            <a:ext cx="4825322" cy="1914286"/>
          </a:xfrm>
          <a:prstGeom prst="rect">
            <a:avLst/>
          </a:prstGeom>
          <a:noFill/>
          <a:ln>
            <a:solidFill>
              <a:srgbClr val="1B61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02B6171-C607-5ACA-FCDC-51101C73675F}"/>
              </a:ext>
            </a:extLst>
          </p:cNvPr>
          <p:cNvSpPr/>
          <p:nvPr/>
        </p:nvSpPr>
        <p:spPr>
          <a:xfrm>
            <a:off x="762000" y="4081786"/>
            <a:ext cx="4239411" cy="191428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D1129DE-3F35-E0A4-9EEC-7A910A039E60}"/>
              </a:ext>
            </a:extLst>
          </p:cNvPr>
          <p:cNvSpPr txBox="1"/>
          <p:nvPr/>
        </p:nvSpPr>
        <p:spPr>
          <a:xfrm>
            <a:off x="7775818" y="754635"/>
            <a:ext cx="1955985" cy="338554"/>
          </a:xfrm>
          <a:prstGeom prst="rect">
            <a:avLst/>
          </a:prstGeom>
          <a:solidFill>
            <a:schemeClr val="bg1"/>
          </a:solidFill>
        </p:spPr>
        <p:txBody>
          <a:bodyPr wrap="none" rtlCol="0">
            <a:spAutoFit/>
          </a:bodyPr>
          <a:lstStyle/>
          <a:p>
            <a:pPr algn="ctr"/>
            <a:r>
              <a:rPr lang="en-US" sz="1600" b="1" dirty="0">
                <a:solidFill>
                  <a:srgbClr val="1B6116"/>
                </a:solidFill>
              </a:rPr>
              <a:t>Reactor Specification</a:t>
            </a:r>
          </a:p>
        </p:txBody>
      </p:sp>
      <p:sp>
        <p:nvSpPr>
          <p:cNvPr id="20" name="Rectangle 19">
            <a:extLst>
              <a:ext uri="{FF2B5EF4-FFF2-40B4-BE49-F238E27FC236}">
                <a16:creationId xmlns:a16="http://schemas.microsoft.com/office/drawing/2014/main" id="{D22DE4AE-91E6-E405-5D13-5EECB49AFE11}"/>
              </a:ext>
            </a:extLst>
          </p:cNvPr>
          <p:cNvSpPr/>
          <p:nvPr/>
        </p:nvSpPr>
        <p:spPr>
          <a:xfrm>
            <a:off x="6352787" y="3328404"/>
            <a:ext cx="4825322" cy="3061636"/>
          </a:xfrm>
          <a:prstGeom prst="rect">
            <a:avLst/>
          </a:prstGeom>
          <a:noFill/>
          <a:ln>
            <a:solidFill>
              <a:srgbClr val="838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2496254-0852-5D61-477F-ED350B13066C}"/>
              </a:ext>
            </a:extLst>
          </p:cNvPr>
          <p:cNvSpPr txBox="1"/>
          <p:nvPr/>
        </p:nvSpPr>
        <p:spPr>
          <a:xfrm>
            <a:off x="7316975" y="3173815"/>
            <a:ext cx="2896947" cy="338554"/>
          </a:xfrm>
          <a:prstGeom prst="rect">
            <a:avLst/>
          </a:prstGeom>
          <a:solidFill>
            <a:schemeClr val="bg1"/>
          </a:solidFill>
        </p:spPr>
        <p:txBody>
          <a:bodyPr wrap="none" rtlCol="0">
            <a:spAutoFit/>
          </a:bodyPr>
          <a:lstStyle/>
          <a:p>
            <a:pPr algn="ctr"/>
            <a:r>
              <a:rPr lang="en-US" sz="1600" b="1" dirty="0">
                <a:solidFill>
                  <a:srgbClr val="838308"/>
                </a:solidFill>
              </a:rPr>
              <a:t>Model and simulator parameters</a:t>
            </a:r>
          </a:p>
        </p:txBody>
      </p:sp>
      <p:sp>
        <p:nvSpPr>
          <p:cNvPr id="9" name="TextBox 8">
            <a:extLst>
              <a:ext uri="{FF2B5EF4-FFF2-40B4-BE49-F238E27FC236}">
                <a16:creationId xmlns:a16="http://schemas.microsoft.com/office/drawing/2014/main" id="{1C4748DA-C984-7128-467C-D2C5C893BEE0}"/>
              </a:ext>
            </a:extLst>
          </p:cNvPr>
          <p:cNvSpPr txBox="1"/>
          <p:nvPr/>
        </p:nvSpPr>
        <p:spPr>
          <a:xfrm>
            <a:off x="1906117" y="3899959"/>
            <a:ext cx="1951175" cy="338554"/>
          </a:xfrm>
          <a:prstGeom prst="rect">
            <a:avLst/>
          </a:prstGeom>
          <a:solidFill>
            <a:schemeClr val="bg1"/>
          </a:solidFill>
        </p:spPr>
        <p:txBody>
          <a:bodyPr wrap="none" rtlCol="0">
            <a:spAutoFit/>
          </a:bodyPr>
          <a:lstStyle/>
          <a:p>
            <a:pPr algn="ctr"/>
            <a:r>
              <a:rPr lang="en-US" sz="1600" b="1" dirty="0">
                <a:solidFill>
                  <a:schemeClr val="accent1">
                    <a:lumMod val="50000"/>
                  </a:schemeClr>
                </a:solidFill>
              </a:rPr>
              <a:t>Species Specification</a:t>
            </a:r>
          </a:p>
        </p:txBody>
      </p:sp>
    </p:spTree>
    <p:extLst>
      <p:ext uri="{BB962C8B-B14F-4D97-AF65-F5344CB8AC3E}">
        <p14:creationId xmlns:p14="http://schemas.microsoft.com/office/powerpoint/2010/main" val="20569770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258DAD-1D33-4D73-ACB2-BD76285B9874}"/>
              </a:ext>
            </a:extLst>
          </p:cNvPr>
          <p:cNvSpPr>
            <a:spLocks noGrp="1"/>
          </p:cNvSpPr>
          <p:nvPr>
            <p:ph type="title"/>
          </p:nvPr>
        </p:nvSpPr>
        <p:spPr/>
        <p:txBody>
          <a:bodyPr/>
          <a:lstStyle/>
          <a:p>
            <a:r>
              <a:rPr lang="en-US" dirty="0"/>
              <a:t>Database specification</a:t>
            </a:r>
          </a:p>
        </p:txBody>
      </p:sp>
      <p:sp>
        <p:nvSpPr>
          <p:cNvPr id="11" name="Content Placeholder 10">
            <a:extLst>
              <a:ext uri="{FF2B5EF4-FFF2-40B4-BE49-F238E27FC236}">
                <a16:creationId xmlns:a16="http://schemas.microsoft.com/office/drawing/2014/main" id="{3FC8D4BA-DC9B-4275-8C6B-12E5069E20D4}"/>
              </a:ext>
            </a:extLst>
          </p:cNvPr>
          <p:cNvSpPr>
            <a:spLocks noGrp="1"/>
          </p:cNvSpPr>
          <p:nvPr>
            <p:ph sz="half" idx="1"/>
          </p:nvPr>
        </p:nvSpPr>
        <p:spPr/>
        <p:txBody>
          <a:bodyPr>
            <a:normAutofit fontScale="70000" lnSpcReduction="20000"/>
          </a:bodyPr>
          <a:lstStyle/>
          <a:p>
            <a:r>
              <a:rPr lang="en-US" b="1" dirty="0" err="1"/>
              <a:t>thermoLibraries</a:t>
            </a:r>
            <a:r>
              <a:rPr lang="en-US" dirty="0"/>
              <a:t> – list of libraries of thermodynamic parameters in order of how trusted they are.  ‘</a:t>
            </a:r>
            <a:r>
              <a:rPr lang="en-US" b="1" dirty="0" err="1">
                <a:solidFill>
                  <a:schemeClr val="accent6">
                    <a:lumMod val="50000"/>
                  </a:schemeClr>
                </a:solidFill>
              </a:rPr>
              <a:t>primaryThermoLibrary</a:t>
            </a:r>
            <a:r>
              <a:rPr lang="en-US" dirty="0"/>
              <a:t>’ is a commonly used one.</a:t>
            </a:r>
          </a:p>
          <a:p>
            <a:r>
              <a:rPr lang="en-US" b="1" dirty="0" err="1"/>
              <a:t>reactionLibraries</a:t>
            </a:r>
            <a:r>
              <a:rPr lang="en-US" dirty="0"/>
              <a:t> – list of libraries of reactions and associated rate parameters to add to the model edge in order of trust</a:t>
            </a:r>
          </a:p>
          <a:p>
            <a:r>
              <a:rPr lang="en-US" b="1" dirty="0" err="1"/>
              <a:t>seedMechanisms</a:t>
            </a:r>
            <a:r>
              <a:rPr lang="en-US" dirty="0"/>
              <a:t> – list of libraries of reactions and associated rate parameters to add to the model core in order of trust</a:t>
            </a:r>
          </a:p>
          <a:p>
            <a:r>
              <a:rPr lang="en-US" b="1" dirty="0" err="1"/>
              <a:t>kineticsDepositories</a:t>
            </a:r>
            <a:r>
              <a:rPr lang="en-US" b="1" dirty="0"/>
              <a:t>: </a:t>
            </a:r>
            <a:r>
              <a:rPr lang="en-US" dirty="0"/>
              <a:t>[‘</a:t>
            </a:r>
            <a:r>
              <a:rPr lang="en-US" b="1" dirty="0">
                <a:solidFill>
                  <a:schemeClr val="accent6">
                    <a:lumMod val="50000"/>
                  </a:schemeClr>
                </a:solidFill>
              </a:rPr>
              <a:t>training</a:t>
            </a:r>
            <a:r>
              <a:rPr lang="en-US" dirty="0"/>
              <a:t>’]</a:t>
            </a:r>
          </a:p>
          <a:p>
            <a:r>
              <a:rPr lang="en-US" b="1" dirty="0" err="1"/>
              <a:t>kineticsFamilies</a:t>
            </a:r>
            <a:r>
              <a:rPr lang="en-US" b="1" dirty="0"/>
              <a:t>: </a:t>
            </a:r>
            <a:r>
              <a:rPr lang="en-US" dirty="0"/>
              <a:t>‘</a:t>
            </a:r>
            <a:r>
              <a:rPr lang="en-US" b="1" dirty="0">
                <a:solidFill>
                  <a:schemeClr val="accent6">
                    <a:lumMod val="50000"/>
                  </a:schemeClr>
                </a:solidFill>
              </a:rPr>
              <a:t>default</a:t>
            </a:r>
            <a:r>
              <a:rPr lang="en-US" dirty="0"/>
              <a:t>’ </a:t>
            </a:r>
          </a:p>
          <a:p>
            <a:r>
              <a:rPr lang="en-US" b="1" dirty="0" err="1"/>
              <a:t>kineticsEstimator</a:t>
            </a:r>
            <a:r>
              <a:rPr lang="en-US" dirty="0"/>
              <a:t> : ‘</a:t>
            </a:r>
            <a:r>
              <a:rPr lang="en-US" b="1" dirty="0">
                <a:solidFill>
                  <a:schemeClr val="accent6">
                    <a:lumMod val="50000"/>
                  </a:schemeClr>
                </a:solidFill>
              </a:rPr>
              <a:t>rate rules</a:t>
            </a:r>
            <a:r>
              <a:rPr lang="en-US" dirty="0"/>
              <a:t>’</a:t>
            </a:r>
          </a:p>
        </p:txBody>
      </p:sp>
      <p:sp>
        <p:nvSpPr>
          <p:cNvPr id="13" name="Text Placeholder 12">
            <a:extLst>
              <a:ext uri="{FF2B5EF4-FFF2-40B4-BE49-F238E27FC236}">
                <a16:creationId xmlns:a16="http://schemas.microsoft.com/office/drawing/2014/main" id="{08000A93-1FD6-478A-B7A7-D86B309689FB}"/>
              </a:ext>
            </a:extLst>
          </p:cNvPr>
          <p:cNvSpPr>
            <a:spLocks noGrp="1"/>
          </p:cNvSpPr>
          <p:nvPr>
            <p:ph type="body" sz="quarter" idx="13"/>
          </p:nvPr>
        </p:nvSpPr>
        <p:spPr/>
        <p:txBody>
          <a:bodyPr/>
          <a:lstStyle/>
          <a:p>
            <a:endParaRPr lang="en-US"/>
          </a:p>
        </p:txBody>
      </p:sp>
      <p:pic>
        <p:nvPicPr>
          <p:cNvPr id="4" name="Picture 3">
            <a:extLst>
              <a:ext uri="{FF2B5EF4-FFF2-40B4-BE49-F238E27FC236}">
                <a16:creationId xmlns:a16="http://schemas.microsoft.com/office/drawing/2014/main" id="{0453F217-BE5E-43D5-1DE3-AE891E76C87C}"/>
              </a:ext>
            </a:extLst>
          </p:cNvPr>
          <p:cNvPicPr>
            <a:picLocks noChangeAspect="1"/>
          </p:cNvPicPr>
          <p:nvPr/>
        </p:nvPicPr>
        <p:blipFill>
          <a:blip r:embed="rId2"/>
          <a:stretch>
            <a:fillRect/>
          </a:stretch>
        </p:blipFill>
        <p:spPr>
          <a:xfrm>
            <a:off x="6096000" y="2296160"/>
            <a:ext cx="5623875" cy="2009140"/>
          </a:xfrm>
          <a:prstGeom prst="rect">
            <a:avLst/>
          </a:prstGeom>
        </p:spPr>
      </p:pic>
    </p:spTree>
    <p:extLst>
      <p:ext uri="{BB962C8B-B14F-4D97-AF65-F5344CB8AC3E}">
        <p14:creationId xmlns:p14="http://schemas.microsoft.com/office/powerpoint/2010/main" val="203133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62D7C-9807-41F0-AFD3-A13216B8EE5E}"/>
              </a:ext>
            </a:extLst>
          </p:cNvPr>
          <p:cNvSpPr>
            <a:spLocks noGrp="1"/>
          </p:cNvSpPr>
          <p:nvPr>
            <p:ph type="title"/>
          </p:nvPr>
        </p:nvSpPr>
        <p:spPr/>
        <p:txBody>
          <a:bodyPr/>
          <a:lstStyle/>
          <a:p>
            <a:r>
              <a:rPr lang="en-US" dirty="0"/>
              <a:t>Species specification</a:t>
            </a:r>
          </a:p>
        </p:txBody>
      </p:sp>
      <p:sp>
        <p:nvSpPr>
          <p:cNvPr id="3" name="Content Placeholder 2">
            <a:extLst>
              <a:ext uri="{FF2B5EF4-FFF2-40B4-BE49-F238E27FC236}">
                <a16:creationId xmlns:a16="http://schemas.microsoft.com/office/drawing/2014/main" id="{D7C0A8C6-91B1-43C4-9E09-D63BEA277F5D}"/>
              </a:ext>
            </a:extLst>
          </p:cNvPr>
          <p:cNvSpPr>
            <a:spLocks noGrp="1"/>
          </p:cNvSpPr>
          <p:nvPr>
            <p:ph sz="half" idx="1"/>
          </p:nvPr>
        </p:nvSpPr>
        <p:spPr/>
        <p:txBody>
          <a:bodyPr/>
          <a:lstStyle/>
          <a:p>
            <a:r>
              <a:rPr lang="en-US" dirty="0"/>
              <a:t>All defined species are placed in the model core at initialization</a:t>
            </a:r>
          </a:p>
          <a:p>
            <a:r>
              <a:rPr lang="en-US" dirty="0"/>
              <a:t>If </a:t>
            </a:r>
            <a:r>
              <a:rPr lang="en-US" dirty="0">
                <a:latin typeface="Consolas" panose="020B0609020204030204" pitchFamily="49" charset="0"/>
                <a:cs typeface="Consolas" panose="020B0609020204030204" pitchFamily="49" charset="0"/>
              </a:rPr>
              <a:t>reactive</a:t>
            </a:r>
            <a:r>
              <a:rPr lang="en-US" dirty="0"/>
              <a:t> is </a:t>
            </a:r>
            <a:r>
              <a:rPr lang="en-US" dirty="0">
                <a:latin typeface="Consolas" panose="020B0609020204030204" pitchFamily="49" charset="0"/>
                <a:cs typeface="Consolas" panose="020B0609020204030204" pitchFamily="49" charset="0"/>
              </a:rPr>
              <a:t>False</a:t>
            </a:r>
            <a:r>
              <a:rPr lang="en-US" dirty="0"/>
              <a:t>, </a:t>
            </a:r>
            <a:br>
              <a:rPr lang="en-US" dirty="0"/>
            </a:br>
            <a:r>
              <a:rPr lang="en-US" dirty="0"/>
              <a:t>no reactions will be generated for that species (default is True)</a:t>
            </a:r>
          </a:p>
          <a:p>
            <a:r>
              <a:rPr lang="en-US" dirty="0"/>
              <a:t>Can define species using InChI, SMILES, or </a:t>
            </a:r>
            <a:r>
              <a:rPr lang="en-US" dirty="0" err="1"/>
              <a:t>adjlist</a:t>
            </a:r>
            <a:endParaRPr lang="en-US" dirty="0"/>
          </a:p>
          <a:p>
            <a:endParaRPr lang="en-US" dirty="0"/>
          </a:p>
        </p:txBody>
      </p:sp>
      <p:sp>
        <p:nvSpPr>
          <p:cNvPr id="5" name="Text Placeholder 4">
            <a:extLst>
              <a:ext uri="{FF2B5EF4-FFF2-40B4-BE49-F238E27FC236}">
                <a16:creationId xmlns:a16="http://schemas.microsoft.com/office/drawing/2014/main" id="{1D02B5C4-2EAE-4F5A-A4F9-BD59DF98157A}"/>
              </a:ext>
            </a:extLst>
          </p:cNvPr>
          <p:cNvSpPr>
            <a:spLocks noGrp="1"/>
          </p:cNvSpPr>
          <p:nvPr>
            <p:ph type="body" sz="quarter" idx="13"/>
          </p:nvPr>
        </p:nvSpPr>
        <p:spPr/>
        <p:txBody>
          <a:bodyPr/>
          <a:lstStyle/>
          <a:p>
            <a:endParaRPr lang="en-US"/>
          </a:p>
        </p:txBody>
      </p:sp>
      <p:pic>
        <p:nvPicPr>
          <p:cNvPr id="10" name="Content Placeholder 9">
            <a:extLst>
              <a:ext uri="{FF2B5EF4-FFF2-40B4-BE49-F238E27FC236}">
                <a16:creationId xmlns:a16="http://schemas.microsoft.com/office/drawing/2014/main" id="{70758554-5EB9-4336-92CC-470A0ECA825E}"/>
              </a:ext>
            </a:extLst>
          </p:cNvPr>
          <p:cNvPicPr>
            <a:picLocks noGrp="1" noChangeAspect="1"/>
          </p:cNvPicPr>
          <p:nvPr>
            <p:ph sz="half" idx="2"/>
          </p:nvPr>
        </p:nvPicPr>
        <p:blipFill>
          <a:blip r:embed="rId2"/>
          <a:stretch>
            <a:fillRect/>
          </a:stretch>
        </p:blipFill>
        <p:spPr>
          <a:xfrm>
            <a:off x="6347969" y="1279525"/>
            <a:ext cx="5074536" cy="4846638"/>
          </a:xfrm>
          <a:prstGeom prst="rect">
            <a:avLst/>
          </a:prstGeom>
        </p:spPr>
      </p:pic>
    </p:spTree>
    <p:extLst>
      <p:ext uri="{BB962C8B-B14F-4D97-AF65-F5344CB8AC3E}">
        <p14:creationId xmlns:p14="http://schemas.microsoft.com/office/powerpoint/2010/main" val="379775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E2D9-E482-428B-AF9A-4999835E791D}"/>
              </a:ext>
            </a:extLst>
          </p:cNvPr>
          <p:cNvSpPr>
            <a:spLocks noGrp="1"/>
          </p:cNvSpPr>
          <p:nvPr>
            <p:ph type="title"/>
          </p:nvPr>
        </p:nvSpPr>
        <p:spPr/>
        <p:txBody>
          <a:bodyPr/>
          <a:lstStyle/>
          <a:p>
            <a:r>
              <a:rPr lang="en-US" dirty="0"/>
              <a:t>Reactor specification: Simple Reactor</a:t>
            </a:r>
          </a:p>
        </p:txBody>
      </p:sp>
      <p:sp>
        <p:nvSpPr>
          <p:cNvPr id="3" name="Content Placeholder 2">
            <a:extLst>
              <a:ext uri="{FF2B5EF4-FFF2-40B4-BE49-F238E27FC236}">
                <a16:creationId xmlns:a16="http://schemas.microsoft.com/office/drawing/2014/main" id="{C6BB6FCF-5FC0-444F-9945-BDABF9ECD445}"/>
              </a:ext>
            </a:extLst>
          </p:cNvPr>
          <p:cNvSpPr>
            <a:spLocks noGrp="1"/>
          </p:cNvSpPr>
          <p:nvPr>
            <p:ph sz="half" idx="1"/>
          </p:nvPr>
        </p:nvSpPr>
        <p:spPr/>
        <p:txBody>
          <a:bodyPr>
            <a:normAutofit fontScale="92500" lnSpcReduction="10000"/>
          </a:bodyPr>
          <a:lstStyle/>
          <a:p>
            <a:r>
              <a:rPr lang="en-US" dirty="0"/>
              <a:t>At least 1 reactor must be specified</a:t>
            </a:r>
          </a:p>
          <a:p>
            <a:r>
              <a:rPr lang="en-US" dirty="0" err="1">
                <a:solidFill>
                  <a:schemeClr val="accent6">
                    <a:lumMod val="50000"/>
                  </a:schemeClr>
                </a:solidFill>
                <a:latin typeface="Consolas" panose="020B0609020204030204" pitchFamily="49" charset="0"/>
                <a:cs typeface="Consolas" panose="020B0609020204030204" pitchFamily="49" charset="0"/>
              </a:rPr>
              <a:t>SimpleReactor</a:t>
            </a:r>
            <a:r>
              <a:rPr lang="en-US" dirty="0"/>
              <a:t> is for a homogeneous, isothermal, isobaric batch reactor for gaseous systems.</a:t>
            </a:r>
          </a:p>
          <a:p>
            <a:r>
              <a:rPr lang="en-US" dirty="0"/>
              <a:t>Temperature, pressure, and </a:t>
            </a:r>
            <a:r>
              <a:rPr lang="en-US" dirty="0" err="1"/>
              <a:t>initialMoleFractions</a:t>
            </a:r>
            <a:r>
              <a:rPr lang="en-US" dirty="0"/>
              <a:t> are required</a:t>
            </a:r>
          </a:p>
          <a:p>
            <a:r>
              <a:rPr lang="en-US" dirty="0"/>
              <a:t>At least 1 termination criteria must be specified</a:t>
            </a:r>
          </a:p>
          <a:p>
            <a:pPr lvl="1"/>
            <a:r>
              <a:rPr lang="en-US" dirty="0"/>
              <a:t>This defines end point of the reactor simulation, not the RMG simulation</a:t>
            </a:r>
          </a:p>
        </p:txBody>
      </p:sp>
      <p:pic>
        <p:nvPicPr>
          <p:cNvPr id="6" name="Content Placeholder 5">
            <a:extLst>
              <a:ext uri="{FF2B5EF4-FFF2-40B4-BE49-F238E27FC236}">
                <a16:creationId xmlns:a16="http://schemas.microsoft.com/office/drawing/2014/main" id="{93E2EBF0-68AF-4CC8-8990-0E1C1473502D}"/>
              </a:ext>
            </a:extLst>
          </p:cNvPr>
          <p:cNvPicPr>
            <a:picLocks noGrp="1" noChangeAspect="1"/>
          </p:cNvPicPr>
          <p:nvPr>
            <p:ph sz="half" idx="2"/>
          </p:nvPr>
        </p:nvPicPr>
        <p:blipFill>
          <a:blip r:embed="rId2"/>
          <a:stretch>
            <a:fillRect/>
          </a:stretch>
        </p:blipFill>
        <p:spPr>
          <a:xfrm>
            <a:off x="6884708" y="1497498"/>
            <a:ext cx="4001058" cy="4410691"/>
          </a:xfrm>
          <a:prstGeom prst="rect">
            <a:avLst/>
          </a:prstGeom>
        </p:spPr>
      </p:pic>
      <p:sp>
        <p:nvSpPr>
          <p:cNvPr id="5" name="Text Placeholder 4">
            <a:extLst>
              <a:ext uri="{FF2B5EF4-FFF2-40B4-BE49-F238E27FC236}">
                <a16:creationId xmlns:a16="http://schemas.microsoft.com/office/drawing/2014/main" id="{45C77EE9-1505-4B77-A224-322583F0ADB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46182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1E04-25FE-4779-AB8D-7591971B4851}"/>
              </a:ext>
            </a:extLst>
          </p:cNvPr>
          <p:cNvSpPr>
            <a:spLocks noGrp="1"/>
          </p:cNvSpPr>
          <p:nvPr>
            <p:ph type="title"/>
          </p:nvPr>
        </p:nvSpPr>
        <p:spPr/>
        <p:txBody>
          <a:bodyPr/>
          <a:lstStyle/>
          <a:p>
            <a:r>
              <a:rPr lang="en-US" dirty="0"/>
              <a:t>Reactor specification: Liquid Reactor</a:t>
            </a:r>
          </a:p>
        </p:txBody>
      </p:sp>
      <p:sp>
        <p:nvSpPr>
          <p:cNvPr id="3" name="Content Placeholder 2">
            <a:extLst>
              <a:ext uri="{FF2B5EF4-FFF2-40B4-BE49-F238E27FC236}">
                <a16:creationId xmlns:a16="http://schemas.microsoft.com/office/drawing/2014/main" id="{DA28C04B-5D8D-4122-A3DB-0F3AB524B4E5}"/>
              </a:ext>
            </a:extLst>
          </p:cNvPr>
          <p:cNvSpPr>
            <a:spLocks noGrp="1"/>
          </p:cNvSpPr>
          <p:nvPr>
            <p:ph sz="half" idx="1"/>
          </p:nvPr>
        </p:nvSpPr>
        <p:spPr/>
        <p:txBody>
          <a:bodyPr>
            <a:normAutofit/>
          </a:bodyPr>
          <a:lstStyle/>
          <a:p>
            <a:r>
              <a:rPr lang="en-US" sz="1600" dirty="0" err="1">
                <a:solidFill>
                  <a:schemeClr val="accent6">
                    <a:lumMod val="50000"/>
                  </a:schemeClr>
                </a:solidFill>
                <a:latin typeface="Consolas" panose="020B0609020204030204" pitchFamily="49" charset="0"/>
                <a:cs typeface="Consolas" panose="020B0609020204030204" pitchFamily="49" charset="0"/>
              </a:rPr>
              <a:t>LiquidReactor</a:t>
            </a:r>
            <a:r>
              <a:rPr lang="en-US" sz="1600" dirty="0"/>
              <a:t> is for a homogenous, isothermal, constant volume batch reactor with liquid-phase systems. </a:t>
            </a:r>
          </a:p>
          <a:p>
            <a:r>
              <a:rPr lang="en-US" sz="1600" dirty="0"/>
              <a:t>Only one bulk solvent can be specified and the rest of the species are considered dilute solutes.</a:t>
            </a:r>
          </a:p>
          <a:p>
            <a:r>
              <a:rPr lang="en-US" sz="1600" dirty="0"/>
              <a:t>Temperature, initial concentrations, and a solvent must be specified.</a:t>
            </a:r>
          </a:p>
          <a:p>
            <a:r>
              <a:rPr lang="en-US" sz="1600" dirty="0" err="1">
                <a:latin typeface="Consolas" panose="020B0609020204030204" pitchFamily="49" charset="0"/>
                <a:cs typeface="Consolas" panose="020B0609020204030204" pitchFamily="49" charset="0"/>
              </a:rPr>
              <a:t>constantSpecies</a:t>
            </a:r>
            <a:r>
              <a:rPr lang="en-US" sz="1600" dirty="0"/>
              <a:t> can be a list of species which should have constant concentrations during the simulation.</a:t>
            </a:r>
          </a:p>
          <a:p>
            <a:r>
              <a:rPr lang="en-US" sz="1600" dirty="0"/>
              <a:t>List of available solvents (all Abraham, </a:t>
            </a:r>
            <a:r>
              <a:rPr lang="en-US" sz="1600" dirty="0" err="1"/>
              <a:t>Mintz</a:t>
            </a:r>
            <a:r>
              <a:rPr lang="en-US" sz="1600" dirty="0"/>
              <a:t>, and viscosity parameters must be available): </a:t>
            </a:r>
            <a:r>
              <a:rPr lang="en-US" sz="1600" dirty="0">
                <a:hlinkClick r:id="rId2"/>
              </a:rPr>
              <a:t>http://rmg.mit.edu/database/solvation/libraries/solvent/</a:t>
            </a:r>
            <a:endParaRPr lang="en-US" sz="1600" dirty="0"/>
          </a:p>
          <a:p>
            <a:r>
              <a:rPr lang="en-US" sz="1600" dirty="0"/>
              <a:t>Solvent search tool:  </a:t>
            </a:r>
            <a:r>
              <a:rPr lang="en-US" sz="1600" dirty="0">
                <a:hlinkClick r:id="rId3"/>
              </a:rPr>
              <a:t>https://rmg.mit.edu/database/solvation/</a:t>
            </a:r>
            <a:r>
              <a:rPr lang="en-US" sz="1600" dirty="0" err="1">
                <a:hlinkClick r:id="rId3"/>
              </a:rPr>
              <a:t>solventSearch</a:t>
            </a:r>
            <a:r>
              <a:rPr lang="en-US" sz="1600" dirty="0">
                <a:hlinkClick r:id="rId3"/>
              </a:rPr>
              <a:t>/</a:t>
            </a:r>
            <a:endParaRPr lang="en-US" sz="1600" dirty="0"/>
          </a:p>
        </p:txBody>
      </p:sp>
      <p:pic>
        <p:nvPicPr>
          <p:cNvPr id="6" name="Content Placeholder 5">
            <a:extLst>
              <a:ext uri="{FF2B5EF4-FFF2-40B4-BE49-F238E27FC236}">
                <a16:creationId xmlns:a16="http://schemas.microsoft.com/office/drawing/2014/main" id="{4CA83693-F41E-4ECB-9A1B-11F899635768}"/>
              </a:ext>
            </a:extLst>
          </p:cNvPr>
          <p:cNvPicPr>
            <a:picLocks noGrp="1" noChangeAspect="1"/>
          </p:cNvPicPr>
          <p:nvPr>
            <p:ph sz="half" idx="2"/>
          </p:nvPr>
        </p:nvPicPr>
        <p:blipFill>
          <a:blip r:embed="rId4"/>
          <a:stretch>
            <a:fillRect/>
          </a:stretch>
        </p:blipFill>
        <p:spPr>
          <a:xfrm>
            <a:off x="6727524" y="1454630"/>
            <a:ext cx="4315427" cy="4496427"/>
          </a:xfrm>
          <a:prstGeom prst="rect">
            <a:avLst/>
          </a:prstGeom>
        </p:spPr>
      </p:pic>
      <p:sp>
        <p:nvSpPr>
          <p:cNvPr id="5" name="Text Placeholder 4">
            <a:extLst>
              <a:ext uri="{FF2B5EF4-FFF2-40B4-BE49-F238E27FC236}">
                <a16:creationId xmlns:a16="http://schemas.microsoft.com/office/drawing/2014/main" id="{37838D65-1837-4045-AB9D-4BF5E624A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873132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62744"/>
            <a:ext cx="5656446" cy="4585669"/>
          </a:xfrm>
        </p:spPr>
        <p:txBody>
          <a:bodyPr>
            <a:normAutofit/>
          </a:bodyPr>
          <a:lstStyle/>
          <a:p>
            <a:r>
              <a:rPr lang="en-US" sz="2000" dirty="0" err="1">
                <a:latin typeface="Consolas" panose="020B0609020204030204" pitchFamily="49" charset="0"/>
                <a:cs typeface="Consolas" panose="020B0609020204030204" pitchFamily="49" charset="0"/>
              </a:rPr>
              <a:t>terminationTime</a:t>
            </a:r>
            <a:r>
              <a:rPr lang="en-US" sz="2000" dirty="0"/>
              <a:t> – Can always simulate to a specific time, but we usually don’t know how long a reaction will take, not good to simulate too far after most chemistry ends </a:t>
            </a:r>
            <a:br>
              <a:rPr lang="en-US" sz="2000" dirty="0"/>
            </a:br>
            <a:r>
              <a:rPr lang="en-US" sz="2000" dirty="0"/>
              <a:t>(not computer time! It’s reaction time)</a:t>
            </a:r>
          </a:p>
          <a:p>
            <a:r>
              <a:rPr lang="en-US" sz="2000" dirty="0" err="1">
                <a:latin typeface="Consolas" panose="020B0609020204030204" pitchFamily="49" charset="0"/>
                <a:cs typeface="Consolas" panose="020B0609020204030204" pitchFamily="49" charset="0"/>
              </a:rPr>
              <a:t>terminationConversion</a:t>
            </a:r>
            <a:r>
              <a:rPr lang="en-US" sz="2000" dirty="0"/>
              <a:t> – Often have some idea what the value is, but intermediate models may not reach that conversion and may terminate early before all the chemistry finishes</a:t>
            </a:r>
          </a:p>
          <a:p>
            <a:r>
              <a:rPr lang="en-US" sz="2000" dirty="0" err="1">
                <a:latin typeface="Consolas" panose="020B0609020204030204" pitchFamily="49" charset="0"/>
                <a:cs typeface="Consolas" panose="020B0609020204030204" pitchFamily="49" charset="0"/>
              </a:rPr>
              <a:t>terminationRateRatio</a:t>
            </a:r>
            <a:r>
              <a:rPr lang="en-US" sz="2000" dirty="0"/>
              <a:t> – Terminates when characteristic rate reaches a given fraction of the maximum characteristic rate observed so far</a:t>
            </a:r>
          </a:p>
        </p:txBody>
      </p:sp>
      <p:sp>
        <p:nvSpPr>
          <p:cNvPr id="9" name="Text Placeholder 8">
            <a:extLst>
              <a:ext uri="{FF2B5EF4-FFF2-40B4-BE49-F238E27FC236}">
                <a16:creationId xmlns:a16="http://schemas.microsoft.com/office/drawing/2014/main" id="{3BDDC6E8-60E9-43DD-85CE-AD3F5ADE8BBD}"/>
              </a:ext>
            </a:extLst>
          </p:cNvPr>
          <p:cNvSpPr>
            <a:spLocks noGrp="1"/>
          </p:cNvSpPr>
          <p:nvPr>
            <p:ph type="body" sz="quarter" idx="13"/>
          </p:nvPr>
        </p:nvSpPr>
        <p:spPr/>
        <p:txBody>
          <a:bodyPr/>
          <a:lstStyle/>
          <a:p>
            <a:endParaRPr lang="en-US"/>
          </a:p>
        </p:txBody>
      </p:sp>
      <p:sp>
        <p:nvSpPr>
          <p:cNvPr id="2" name="Title 1"/>
          <p:cNvSpPr>
            <a:spLocks noGrp="1"/>
          </p:cNvSpPr>
          <p:nvPr>
            <p:ph type="title"/>
          </p:nvPr>
        </p:nvSpPr>
        <p:spPr/>
        <p:txBody>
          <a:bodyPr/>
          <a:lstStyle/>
          <a:p>
            <a:r>
              <a:rPr lang="en-US" dirty="0"/>
              <a:t>Termination criteria for a reactor</a:t>
            </a:r>
          </a:p>
        </p:txBody>
      </p:sp>
      <p:pic>
        <p:nvPicPr>
          <p:cNvPr id="4" name="Content Placeholder 5">
            <a:extLst>
              <a:ext uri="{FF2B5EF4-FFF2-40B4-BE49-F238E27FC236}">
                <a16:creationId xmlns:a16="http://schemas.microsoft.com/office/drawing/2014/main" id="{52196452-B052-CE32-9B5E-70248D68E75C}"/>
              </a:ext>
            </a:extLst>
          </p:cNvPr>
          <p:cNvPicPr>
            <a:picLocks noChangeAspect="1"/>
          </p:cNvPicPr>
          <p:nvPr/>
        </p:nvPicPr>
        <p:blipFill>
          <a:blip r:embed="rId3"/>
          <a:stretch>
            <a:fillRect/>
          </a:stretch>
        </p:blipFill>
        <p:spPr>
          <a:xfrm>
            <a:off x="7134965" y="1362744"/>
            <a:ext cx="4001058" cy="4410691"/>
          </a:xfrm>
          <a:prstGeom prst="rect">
            <a:avLst/>
          </a:prstGeom>
        </p:spPr>
      </p:pic>
    </p:spTree>
    <p:extLst>
      <p:ext uri="{BB962C8B-B14F-4D97-AF65-F5344CB8AC3E}">
        <p14:creationId xmlns:p14="http://schemas.microsoft.com/office/powerpoint/2010/main" val="2299002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220BB-067C-49DF-889D-1BA32DACB4C4}"/>
              </a:ext>
            </a:extLst>
          </p:cNvPr>
          <p:cNvSpPr>
            <a:spLocks noGrp="1"/>
          </p:cNvSpPr>
          <p:nvPr>
            <p:ph type="title"/>
          </p:nvPr>
        </p:nvSpPr>
        <p:spPr/>
        <p:txBody>
          <a:bodyPr>
            <a:normAutofit/>
          </a:bodyPr>
          <a:lstStyle/>
          <a:p>
            <a:r>
              <a:rPr lang="en-US" dirty="0"/>
              <a:t>Model and simulator parameters</a:t>
            </a:r>
          </a:p>
        </p:txBody>
      </p:sp>
      <p:sp>
        <p:nvSpPr>
          <p:cNvPr id="5" name="Text Placeholder 4">
            <a:extLst>
              <a:ext uri="{FF2B5EF4-FFF2-40B4-BE49-F238E27FC236}">
                <a16:creationId xmlns:a16="http://schemas.microsoft.com/office/drawing/2014/main" id="{92DE7D24-9CF4-4CD8-BC21-7D8B93A47985}"/>
              </a:ext>
            </a:extLst>
          </p:cNvPr>
          <p:cNvSpPr>
            <a:spLocks noGrp="1"/>
          </p:cNvSpPr>
          <p:nvPr>
            <p:ph type="body" sz="quarter" idx="13"/>
          </p:nvPr>
        </p:nvSpPr>
        <p:spPr/>
        <p:txBody>
          <a:bodyPr/>
          <a:lstStyle/>
          <a:p>
            <a:endParaRPr lang="en-US"/>
          </a:p>
        </p:txBody>
      </p:sp>
      <p:pic>
        <p:nvPicPr>
          <p:cNvPr id="10" name="Content Placeholder 9">
            <a:extLst>
              <a:ext uri="{FF2B5EF4-FFF2-40B4-BE49-F238E27FC236}">
                <a16:creationId xmlns:a16="http://schemas.microsoft.com/office/drawing/2014/main" id="{7F9ED101-E405-4743-859D-2D8AB78E0C7C}"/>
              </a:ext>
            </a:extLst>
          </p:cNvPr>
          <p:cNvPicPr>
            <a:picLocks noGrp="1" noChangeAspect="1"/>
          </p:cNvPicPr>
          <p:nvPr>
            <p:ph sz="half" idx="2"/>
          </p:nvPr>
        </p:nvPicPr>
        <p:blipFill>
          <a:blip r:embed="rId2"/>
          <a:stretch>
            <a:fillRect/>
          </a:stretch>
        </p:blipFill>
        <p:spPr>
          <a:xfrm>
            <a:off x="1095068" y="1183989"/>
            <a:ext cx="5000932" cy="4846638"/>
          </a:xfrm>
          <a:prstGeom prst="rect">
            <a:avLst/>
          </a:prstGeom>
        </p:spPr>
      </p:pic>
      <p:pic>
        <p:nvPicPr>
          <p:cNvPr id="9" name="Picture 8">
            <a:extLst>
              <a:ext uri="{FF2B5EF4-FFF2-40B4-BE49-F238E27FC236}">
                <a16:creationId xmlns:a16="http://schemas.microsoft.com/office/drawing/2014/main" id="{98AABE43-7446-20A9-3380-E548EF0B26C3}"/>
              </a:ext>
            </a:extLst>
          </p:cNvPr>
          <p:cNvPicPr>
            <a:picLocks noChangeAspect="1"/>
          </p:cNvPicPr>
          <p:nvPr/>
        </p:nvPicPr>
        <p:blipFill>
          <a:blip r:embed="rId3"/>
          <a:stretch>
            <a:fillRect/>
          </a:stretch>
        </p:blipFill>
        <p:spPr>
          <a:xfrm>
            <a:off x="6922696" y="1802961"/>
            <a:ext cx="4174236" cy="1804347"/>
          </a:xfrm>
          <a:prstGeom prst="rect">
            <a:avLst/>
          </a:prstGeom>
        </p:spPr>
      </p:pic>
      <p:sp>
        <p:nvSpPr>
          <p:cNvPr id="11" name="TextBox 10">
            <a:extLst>
              <a:ext uri="{FF2B5EF4-FFF2-40B4-BE49-F238E27FC236}">
                <a16:creationId xmlns:a16="http://schemas.microsoft.com/office/drawing/2014/main" id="{C17DB90E-29B6-B049-6855-921ECF132175}"/>
              </a:ext>
            </a:extLst>
          </p:cNvPr>
          <p:cNvSpPr txBox="1"/>
          <p:nvPr/>
        </p:nvSpPr>
        <p:spPr>
          <a:xfrm>
            <a:off x="6728730" y="4301346"/>
            <a:ext cx="4562168" cy="135421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Default settings from the example input file</a:t>
            </a:r>
            <a:br>
              <a:rPr lang="en-US" dirty="0"/>
            </a:br>
            <a:r>
              <a:rPr lang="en-US" dirty="0"/>
              <a:t>are good place to start</a:t>
            </a:r>
          </a:p>
          <a:p>
            <a:pPr marL="285750" indent="-285750">
              <a:spcAft>
                <a:spcPts val="1200"/>
              </a:spcAft>
              <a:buFont typeface="Arial" panose="020B0604020202020204" pitchFamily="34" charset="0"/>
              <a:buChar char="•"/>
            </a:pPr>
            <a:r>
              <a:rPr lang="en-US" dirty="0"/>
              <a:t>Refer to the </a:t>
            </a:r>
            <a:r>
              <a:rPr lang="en-US" dirty="0">
                <a:hlinkClick r:id="rId4"/>
              </a:rPr>
              <a:t>documentation</a:t>
            </a:r>
            <a:r>
              <a:rPr lang="en-US" dirty="0"/>
              <a:t> and previous workshop videos for more details</a:t>
            </a:r>
          </a:p>
        </p:txBody>
      </p:sp>
    </p:spTree>
    <p:extLst>
      <p:ext uri="{BB962C8B-B14F-4D97-AF65-F5344CB8AC3E}">
        <p14:creationId xmlns:p14="http://schemas.microsoft.com/office/powerpoint/2010/main" val="416381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BAA8A1-FEA3-40FB-881E-B254E19F4ED5}"/>
              </a:ext>
            </a:extLst>
          </p:cNvPr>
          <p:cNvSpPr>
            <a:spLocks noGrp="1"/>
          </p:cNvSpPr>
          <p:nvPr>
            <p:ph idx="1"/>
          </p:nvPr>
        </p:nvSpPr>
        <p:spPr/>
        <p:txBody>
          <a:bodyPr>
            <a:normAutofit fontScale="77500" lnSpcReduction="20000"/>
          </a:bodyPr>
          <a:lstStyle/>
          <a:p>
            <a:pPr marL="0" indent="0">
              <a:buNone/>
            </a:pPr>
            <a:r>
              <a:rPr lang="en-US" sz="2400" dirty="0"/>
              <a:t>RMG input file examples and library files can be found on </a:t>
            </a:r>
            <a:r>
              <a:rPr lang="en-US" sz="2400" b="1" dirty="0">
                <a:solidFill>
                  <a:schemeClr val="accent1">
                    <a:lumMod val="50000"/>
                  </a:schemeClr>
                </a:solidFill>
              </a:rPr>
              <a:t>RMG Git Repositories</a:t>
            </a:r>
          </a:p>
          <a:p>
            <a:r>
              <a:rPr lang="en-US" sz="2100" dirty="0"/>
              <a:t>RMG input file examples:</a:t>
            </a:r>
          </a:p>
          <a:p>
            <a:pPr lvl="1"/>
            <a:r>
              <a:rPr lang="en-US" sz="2100" dirty="0">
                <a:latin typeface="Consolas" panose="020B0609020204030204" pitchFamily="49" charset="0"/>
                <a:cs typeface="Consolas" panose="020B0609020204030204" pitchFamily="49" charset="0"/>
              </a:rPr>
              <a:t>RMG-</a:t>
            </a:r>
            <a:r>
              <a:rPr lang="en-US" sz="2100" dirty="0" err="1">
                <a:latin typeface="Consolas" panose="020B0609020204030204" pitchFamily="49" charset="0"/>
                <a:cs typeface="Consolas" panose="020B0609020204030204" pitchFamily="49" charset="0"/>
              </a:rPr>
              <a:t>Py</a:t>
            </a:r>
            <a:r>
              <a:rPr lang="en-US" sz="2100" dirty="0">
                <a:latin typeface="Consolas" panose="020B0609020204030204" pitchFamily="49" charset="0"/>
                <a:cs typeface="Consolas" panose="020B0609020204030204" pitchFamily="49" charset="0"/>
              </a:rPr>
              <a:t>/examples/</a:t>
            </a:r>
            <a:r>
              <a:rPr lang="en-US" sz="2100" dirty="0" err="1">
                <a:latin typeface="Consolas" panose="020B0609020204030204" pitchFamily="49" charset="0"/>
                <a:cs typeface="Consolas" panose="020B0609020204030204" pitchFamily="49" charset="0"/>
              </a:rPr>
              <a:t>rmg</a:t>
            </a:r>
            <a:r>
              <a:rPr lang="en-US" sz="2100" dirty="0">
                <a:latin typeface="Consolas" panose="020B0609020204030204" pitchFamily="49" charset="0"/>
                <a:cs typeface="Consolas" panose="020B0609020204030204" pitchFamily="49" charset="0"/>
              </a:rPr>
              <a:t>: </a:t>
            </a:r>
            <a:r>
              <a:rPr lang="en-US" sz="2100" dirty="0">
                <a:hlinkClick r:id="rId3"/>
              </a:rPr>
              <a:t>https://github.com/ReactionMechanismGenerator/RMG-Py/tree/main/examples/rmg</a:t>
            </a:r>
            <a:endParaRPr lang="en-US" sz="2100" dirty="0"/>
          </a:p>
          <a:p>
            <a:pPr lvl="1"/>
            <a:r>
              <a:rPr lang="en-US" sz="2100" dirty="0">
                <a:latin typeface="Consolas" panose="020B0609020204030204" pitchFamily="49" charset="0"/>
                <a:cs typeface="Consolas" panose="020B0609020204030204" pitchFamily="49" charset="0"/>
              </a:rPr>
              <a:t>RMG-</a:t>
            </a:r>
            <a:r>
              <a:rPr lang="en-US" sz="2100" dirty="0" err="1">
                <a:latin typeface="Consolas" panose="020B0609020204030204" pitchFamily="49" charset="0"/>
                <a:cs typeface="Consolas" panose="020B0609020204030204" pitchFamily="49" charset="0"/>
              </a:rPr>
              <a:t>Py</a:t>
            </a:r>
            <a:r>
              <a:rPr lang="en-US" sz="2100" dirty="0">
                <a:latin typeface="Consolas" panose="020B0609020204030204" pitchFamily="49" charset="0"/>
                <a:cs typeface="Consolas" panose="020B0609020204030204" pitchFamily="49" charset="0"/>
              </a:rPr>
              <a:t>/examples/</a:t>
            </a:r>
            <a:r>
              <a:rPr lang="en-US" sz="2100" dirty="0" err="1">
                <a:latin typeface="Consolas" panose="020B0609020204030204" pitchFamily="49" charset="0"/>
                <a:cs typeface="Consolas" panose="020B0609020204030204" pitchFamily="49" charset="0"/>
              </a:rPr>
              <a:t>rmg</a:t>
            </a:r>
            <a:r>
              <a:rPr lang="en-US" sz="2100" dirty="0">
                <a:latin typeface="Consolas" panose="020B0609020204030204" pitchFamily="49" charset="0"/>
                <a:cs typeface="Consolas" panose="020B0609020204030204" pitchFamily="49" charset="0"/>
              </a:rPr>
              <a:t>/commented/</a:t>
            </a:r>
            <a:r>
              <a:rPr lang="en-US" sz="2100" dirty="0" err="1">
                <a:latin typeface="Consolas" panose="020B0609020204030204" pitchFamily="49" charset="0"/>
                <a:cs typeface="Consolas" panose="020B0609020204030204" pitchFamily="49" charset="0"/>
              </a:rPr>
              <a:t>input.py</a:t>
            </a:r>
            <a:r>
              <a:rPr lang="en-US" sz="2100" dirty="0"/>
              <a:t>: contains detailed explanation on each input argument</a:t>
            </a:r>
          </a:p>
          <a:p>
            <a:pPr lvl="1"/>
            <a:r>
              <a:rPr lang="en-US" sz="2100" dirty="0">
                <a:latin typeface="Consolas" panose="020B0609020204030204" pitchFamily="49" charset="0"/>
                <a:cs typeface="Consolas" panose="020B0609020204030204" pitchFamily="49" charset="0"/>
              </a:rPr>
              <a:t>RMG-</a:t>
            </a:r>
            <a:r>
              <a:rPr lang="en-US" sz="2100" dirty="0" err="1">
                <a:latin typeface="Consolas" panose="020B0609020204030204" pitchFamily="49" charset="0"/>
                <a:cs typeface="Consolas" panose="020B0609020204030204" pitchFamily="49" charset="0"/>
              </a:rPr>
              <a:t>Py</a:t>
            </a:r>
            <a:r>
              <a:rPr lang="en-US" sz="2100" dirty="0">
                <a:latin typeface="Consolas" panose="020B0609020204030204" pitchFamily="49" charset="0"/>
                <a:cs typeface="Consolas" panose="020B0609020204030204" pitchFamily="49" charset="0"/>
              </a:rPr>
              <a:t>/examples/</a:t>
            </a:r>
            <a:r>
              <a:rPr lang="en-US" sz="2100" dirty="0" err="1">
                <a:latin typeface="Consolas" panose="020B0609020204030204" pitchFamily="49" charset="0"/>
                <a:cs typeface="Consolas" panose="020B0609020204030204" pitchFamily="49" charset="0"/>
              </a:rPr>
              <a:t>rmg</a:t>
            </a:r>
            <a:r>
              <a:rPr lang="en-US" sz="2100" dirty="0">
                <a:latin typeface="Consolas" panose="020B0609020204030204" pitchFamily="49" charset="0"/>
                <a:cs typeface="Consolas" panose="020B0609020204030204" pitchFamily="49" charset="0"/>
              </a:rPr>
              <a:t>/</a:t>
            </a:r>
            <a:r>
              <a:rPr lang="en-US" sz="2100" dirty="0" err="1">
                <a:latin typeface="Consolas" panose="020B0609020204030204" pitchFamily="49" charset="0"/>
                <a:cs typeface="Consolas" panose="020B0609020204030204" pitchFamily="49" charset="0"/>
              </a:rPr>
              <a:t>superminimal</a:t>
            </a:r>
            <a:r>
              <a:rPr lang="en-US" sz="2100" dirty="0">
                <a:latin typeface="Consolas" panose="020B0609020204030204" pitchFamily="49" charset="0"/>
                <a:cs typeface="Consolas" panose="020B0609020204030204" pitchFamily="49" charset="0"/>
              </a:rPr>
              <a:t>/</a:t>
            </a:r>
            <a:r>
              <a:rPr lang="en-US" sz="2100" dirty="0" err="1">
                <a:latin typeface="Consolas" panose="020B0609020204030204" pitchFamily="49" charset="0"/>
                <a:cs typeface="Consolas" panose="020B0609020204030204" pitchFamily="49" charset="0"/>
              </a:rPr>
              <a:t>input.py</a:t>
            </a:r>
            <a:r>
              <a:rPr lang="en-US" sz="2100" dirty="0"/>
              <a:t>: simplest input file to run</a:t>
            </a:r>
          </a:p>
          <a:p>
            <a:pPr lvl="1"/>
            <a:r>
              <a:rPr lang="en-US" sz="2100" dirty="0"/>
              <a:t>Documentation: </a:t>
            </a:r>
            <a:r>
              <a:rPr lang="en-US" sz="2100" dirty="0">
                <a:hlinkClick r:id="rId4"/>
              </a:rPr>
              <a:t>http://reactionmechanismgenerator.github.io/RMG-Py/users/rmg/input.html</a:t>
            </a:r>
            <a:endParaRPr lang="en-US" sz="2100" dirty="0"/>
          </a:p>
          <a:p>
            <a:r>
              <a:rPr lang="en-US" sz="2100" dirty="0"/>
              <a:t>RMG library examples:</a:t>
            </a:r>
          </a:p>
          <a:p>
            <a:pPr lvl="1"/>
            <a:r>
              <a:rPr lang="en-US" sz="2100" dirty="0" err="1"/>
              <a:t>Thermo</a:t>
            </a:r>
            <a:r>
              <a:rPr lang="en-US" sz="2100" dirty="0"/>
              <a:t> libraries</a:t>
            </a:r>
            <a:r>
              <a:rPr lang="en-US" sz="2100" dirty="0">
                <a:sym typeface="Wingdings" pitchFamily="2" charset="2"/>
              </a:rPr>
              <a:t> (</a:t>
            </a:r>
            <a:r>
              <a:rPr lang="en-US" sz="2100" dirty="0">
                <a:latin typeface="Consolas" panose="020B0609020204030204" pitchFamily="49" charset="0"/>
                <a:cs typeface="Consolas" panose="020B0609020204030204" pitchFamily="49" charset="0"/>
              </a:rPr>
              <a:t>RMG-database/input/</a:t>
            </a:r>
            <a:r>
              <a:rPr lang="en-US" sz="2100" dirty="0" err="1">
                <a:latin typeface="Consolas" panose="020B0609020204030204" pitchFamily="49" charset="0"/>
                <a:cs typeface="Consolas" panose="020B0609020204030204" pitchFamily="49" charset="0"/>
              </a:rPr>
              <a:t>thermo</a:t>
            </a:r>
            <a:r>
              <a:rPr lang="en-US" sz="2100" dirty="0">
                <a:latin typeface="Consolas" panose="020B0609020204030204" pitchFamily="49" charset="0"/>
                <a:cs typeface="Consolas" panose="020B0609020204030204" pitchFamily="49" charset="0"/>
              </a:rPr>
              <a:t>/libraries</a:t>
            </a:r>
            <a:r>
              <a:rPr lang="en-US" sz="2100" dirty="0">
                <a:sym typeface="Wingdings" pitchFamily="2" charset="2"/>
              </a:rPr>
              <a:t>) : </a:t>
            </a:r>
            <a:r>
              <a:rPr lang="en-US" sz="2100" dirty="0">
                <a:sym typeface="Wingdings" pitchFamily="2" charset="2"/>
                <a:hlinkClick r:id="rId5"/>
              </a:rPr>
              <a:t>https://github.com/ReactionMechanismGenerator/RMG-database/tree/main/input/thermo/libraries</a:t>
            </a:r>
            <a:endParaRPr lang="en-US" sz="2100" dirty="0">
              <a:sym typeface="Wingdings" pitchFamily="2" charset="2"/>
            </a:endParaRPr>
          </a:p>
          <a:p>
            <a:pPr lvl="1"/>
            <a:r>
              <a:rPr lang="en-US" sz="2100" dirty="0">
                <a:sym typeface="Wingdings" pitchFamily="2" charset="2"/>
              </a:rPr>
              <a:t>Kinetic libraries (</a:t>
            </a:r>
            <a:r>
              <a:rPr lang="en-US" sz="2100" dirty="0">
                <a:latin typeface="Consolas" panose="020B0609020204030204" pitchFamily="49" charset="0"/>
                <a:cs typeface="Consolas" panose="020B0609020204030204" pitchFamily="49" charset="0"/>
              </a:rPr>
              <a:t>RMG-database/input/kinetics/libraries</a:t>
            </a:r>
            <a:r>
              <a:rPr lang="en-US" sz="2100" dirty="0">
                <a:sym typeface="Wingdings" pitchFamily="2" charset="2"/>
              </a:rPr>
              <a:t>): </a:t>
            </a:r>
            <a:r>
              <a:rPr lang="en-US" sz="2100" dirty="0">
                <a:sym typeface="Wingdings" pitchFamily="2" charset="2"/>
                <a:hlinkClick r:id="rId6"/>
              </a:rPr>
              <a:t>https://</a:t>
            </a:r>
            <a:r>
              <a:rPr lang="en-US" sz="2100" dirty="0" err="1">
                <a:sym typeface="Wingdings" pitchFamily="2" charset="2"/>
                <a:hlinkClick r:id="rId6"/>
              </a:rPr>
              <a:t>github.com</a:t>
            </a:r>
            <a:r>
              <a:rPr lang="en-US" sz="2100" dirty="0">
                <a:sym typeface="Wingdings" pitchFamily="2" charset="2"/>
                <a:hlinkClick r:id="rId6"/>
              </a:rPr>
              <a:t>/</a:t>
            </a:r>
            <a:r>
              <a:rPr lang="en-US" sz="2100" dirty="0" err="1">
                <a:sym typeface="Wingdings" pitchFamily="2" charset="2"/>
                <a:hlinkClick r:id="rId6"/>
              </a:rPr>
              <a:t>ReactionMechanismGenerator</a:t>
            </a:r>
            <a:r>
              <a:rPr lang="en-US" sz="2100" dirty="0">
                <a:sym typeface="Wingdings" pitchFamily="2" charset="2"/>
                <a:hlinkClick r:id="rId6"/>
              </a:rPr>
              <a:t>/RMG-database/tree/main/input/kinetics/libraries</a:t>
            </a:r>
            <a:endParaRPr lang="en-US" sz="2100" dirty="0"/>
          </a:p>
          <a:p>
            <a:pPr marL="0" indent="0">
              <a:buNone/>
            </a:pPr>
            <a:r>
              <a:rPr lang="en-US" sz="2400" dirty="0"/>
              <a:t>For more details, refer to “Running RMG Jobs” video from our previous </a:t>
            </a:r>
            <a:r>
              <a:rPr lang="en-US" sz="2400" dirty="0">
                <a:hlinkClick r:id="rId7"/>
              </a:rPr>
              <a:t>workshops</a:t>
            </a:r>
            <a:r>
              <a:rPr lang="en-US" sz="2400" dirty="0"/>
              <a:t>.</a:t>
            </a:r>
            <a:endParaRPr lang="en-US" sz="2000" dirty="0"/>
          </a:p>
          <a:p>
            <a:endParaRPr lang="en-US" sz="2400" dirty="0"/>
          </a:p>
        </p:txBody>
      </p:sp>
      <p:sp>
        <p:nvSpPr>
          <p:cNvPr id="3" name="Text Placeholder 2">
            <a:extLst>
              <a:ext uri="{FF2B5EF4-FFF2-40B4-BE49-F238E27FC236}">
                <a16:creationId xmlns:a16="http://schemas.microsoft.com/office/drawing/2014/main" id="{135224F3-FA0F-4FDE-9D61-E885FD4C8F66}"/>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78160C4F-AD3D-48BE-880F-EA5B2EB95C82}"/>
              </a:ext>
            </a:extLst>
          </p:cNvPr>
          <p:cNvSpPr>
            <a:spLocks noGrp="1"/>
          </p:cNvSpPr>
          <p:nvPr>
            <p:ph type="title"/>
          </p:nvPr>
        </p:nvSpPr>
        <p:spPr/>
        <p:txBody>
          <a:bodyPr/>
          <a:lstStyle/>
          <a:p>
            <a:r>
              <a:rPr lang="en-US" dirty="0"/>
              <a:t>RMG input file examples and documentation</a:t>
            </a:r>
          </a:p>
        </p:txBody>
      </p:sp>
    </p:spTree>
    <p:extLst>
      <p:ext uri="{BB962C8B-B14F-4D97-AF65-F5344CB8AC3E}">
        <p14:creationId xmlns:p14="http://schemas.microsoft.com/office/powerpoint/2010/main" val="564839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B0D-CF91-15DF-813D-11E01A07FE48}"/>
              </a:ext>
            </a:extLst>
          </p:cNvPr>
          <p:cNvSpPr>
            <a:spLocks noGrp="1"/>
          </p:cNvSpPr>
          <p:nvPr>
            <p:ph type="title"/>
          </p:nvPr>
        </p:nvSpPr>
        <p:spPr>
          <a:xfrm>
            <a:off x="1981200" y="1797803"/>
            <a:ext cx="8229600" cy="2481958"/>
          </a:xfrm>
        </p:spPr>
        <p:txBody>
          <a:bodyPr>
            <a:normAutofit fontScale="90000"/>
          </a:bodyPr>
          <a:lstStyle/>
          <a:p>
            <a:pPr algn="ctr"/>
            <a:r>
              <a:rPr lang="en-US" dirty="0"/>
              <a:t>3. RMG demo </a:t>
            </a:r>
            <a:br>
              <a:rPr lang="en-US" dirty="0"/>
            </a:br>
            <a:br>
              <a:rPr lang="en-US" dirty="0"/>
            </a:br>
            <a:r>
              <a:rPr lang="en-US" dirty="0">
                <a:solidFill>
                  <a:schemeClr val="accent1">
                    <a:lumMod val="50000"/>
                  </a:schemeClr>
                </a:solidFill>
                <a:latin typeface="Consolas" panose="020B0609020204030204" pitchFamily="49" charset="0"/>
                <a:cs typeface="Consolas" panose="020B0609020204030204" pitchFamily="49" charset="0"/>
              </a:rPr>
              <a:t>Minimal</a:t>
            </a:r>
            <a:r>
              <a:rPr lang="en-US" dirty="0">
                <a:solidFill>
                  <a:schemeClr val="accent1">
                    <a:lumMod val="50000"/>
                  </a:schemeClr>
                </a:solidFill>
              </a:rPr>
              <a:t> example</a:t>
            </a:r>
            <a:br>
              <a:rPr lang="en-US" dirty="0">
                <a:solidFill>
                  <a:schemeClr val="accent1">
                    <a:lumMod val="50000"/>
                  </a:schemeClr>
                </a:solidFill>
              </a:rPr>
            </a:br>
            <a:r>
              <a:rPr lang="en-US" dirty="0">
                <a:solidFill>
                  <a:schemeClr val="accent1">
                    <a:lumMod val="50000"/>
                  </a:schemeClr>
                </a:solidFill>
              </a:rPr>
              <a:t>(ethane pyrolysis)</a:t>
            </a:r>
          </a:p>
        </p:txBody>
      </p:sp>
    </p:spTree>
    <p:extLst>
      <p:ext uri="{BB962C8B-B14F-4D97-AF65-F5344CB8AC3E}">
        <p14:creationId xmlns:p14="http://schemas.microsoft.com/office/powerpoint/2010/main" val="3892644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BC613A-6EFE-6FBD-48C3-375CBA82C46A}"/>
              </a:ext>
            </a:extLst>
          </p:cNvPr>
          <p:cNvSpPr>
            <a:spLocks noGrp="1"/>
          </p:cNvSpPr>
          <p:nvPr>
            <p:ph idx="1"/>
          </p:nvPr>
        </p:nvSpPr>
        <p:spPr/>
        <p:txBody>
          <a:bodyPr>
            <a:normAutofit/>
          </a:bodyPr>
          <a:lstStyle/>
          <a:p>
            <a:pPr marL="514350" indent="-514350">
              <a:buFont typeface="+mj-lt"/>
              <a:buAutoNum type="arabicPeriod"/>
            </a:pPr>
            <a:r>
              <a:rPr lang="en-US" dirty="0"/>
              <a:t>RMG overview </a:t>
            </a:r>
          </a:p>
          <a:p>
            <a:pPr marL="514350" indent="-514350">
              <a:buFont typeface="+mj-lt"/>
              <a:buAutoNum type="arabicPeriod"/>
            </a:pPr>
            <a:r>
              <a:rPr lang="en-US" dirty="0"/>
              <a:t>How to run RMG </a:t>
            </a:r>
          </a:p>
          <a:p>
            <a:pPr marL="514350" indent="-514350">
              <a:buFont typeface="+mj-lt"/>
              <a:buAutoNum type="arabicPeriod"/>
            </a:pPr>
            <a:r>
              <a:rPr lang="en-US" dirty="0"/>
              <a:t>RMG demo</a:t>
            </a:r>
          </a:p>
          <a:p>
            <a:pPr marL="514350" indent="-514350">
              <a:buFont typeface="+mj-lt"/>
              <a:buAutoNum type="arabicPeriod"/>
            </a:pPr>
            <a:r>
              <a:rPr lang="en-US" dirty="0"/>
              <a:t>RMG hands-on session</a:t>
            </a:r>
          </a:p>
          <a:p>
            <a:pPr marL="514350" indent="-514350">
              <a:buFont typeface="+mj-lt"/>
              <a:buAutoNum type="arabicPeriod"/>
            </a:pPr>
            <a:r>
              <a:rPr lang="en-US" dirty="0"/>
              <a:t>RMG-Cat overview</a:t>
            </a:r>
          </a:p>
          <a:p>
            <a:pPr marL="514350" indent="-514350">
              <a:buFont typeface="+mj-lt"/>
              <a:buAutoNum type="arabicPeriod"/>
            </a:pPr>
            <a:r>
              <a:rPr lang="en-US" dirty="0"/>
              <a:t>RMG-Cat demo &amp; hands-on session</a:t>
            </a:r>
          </a:p>
          <a:p>
            <a:pPr marL="514350" indent="-514350">
              <a:buFont typeface="+mj-lt"/>
              <a:buAutoNum type="arabicPeriod"/>
            </a:pPr>
            <a:r>
              <a:rPr lang="en-US" dirty="0"/>
              <a:t>Concluding remarks + Q&amp;A</a:t>
            </a:r>
          </a:p>
        </p:txBody>
      </p:sp>
      <p:sp>
        <p:nvSpPr>
          <p:cNvPr id="4" name="Title 3">
            <a:extLst>
              <a:ext uri="{FF2B5EF4-FFF2-40B4-BE49-F238E27FC236}">
                <a16:creationId xmlns:a16="http://schemas.microsoft.com/office/drawing/2014/main" id="{AD94A528-BF0E-B541-9C20-884B0347A004}"/>
              </a:ext>
            </a:extLst>
          </p:cNvPr>
          <p:cNvSpPr>
            <a:spLocks noGrp="1"/>
          </p:cNvSpPr>
          <p:nvPr>
            <p:ph type="title"/>
          </p:nvPr>
        </p:nvSpPr>
        <p:spPr/>
        <p:txBody>
          <a:bodyPr/>
          <a:lstStyle/>
          <a:p>
            <a:r>
              <a:rPr lang="en-US" dirty="0"/>
              <a:t>Workshop agenda</a:t>
            </a:r>
          </a:p>
        </p:txBody>
      </p:sp>
    </p:spTree>
    <p:extLst>
      <p:ext uri="{BB962C8B-B14F-4D97-AF65-F5344CB8AC3E}">
        <p14:creationId xmlns:p14="http://schemas.microsoft.com/office/powerpoint/2010/main" val="3413615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01251-DE9A-562D-44FE-534900F4610A}"/>
              </a:ext>
            </a:extLst>
          </p:cNvPr>
          <p:cNvSpPr>
            <a:spLocks noGrp="1"/>
          </p:cNvSpPr>
          <p:nvPr>
            <p:ph type="body" sz="quarter" idx="13"/>
          </p:nvPr>
        </p:nvSpPr>
        <p:spPr/>
        <p:txBody>
          <a:bodyPr/>
          <a:lstStyle/>
          <a:p>
            <a:endParaRPr lang="en-US"/>
          </a:p>
        </p:txBody>
      </p:sp>
      <p:pic>
        <p:nvPicPr>
          <p:cNvPr id="3" name="minimal_demo_smaller" descr="minimal_demo_smaller">
            <a:hlinkClick r:id="" action="ppaction://media"/>
            <a:extLst>
              <a:ext uri="{FF2B5EF4-FFF2-40B4-BE49-F238E27FC236}">
                <a16:creationId xmlns:a16="http://schemas.microsoft.com/office/drawing/2014/main" id="{23DF7AAB-824B-A720-D48D-A5E203BD28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4625" y="0"/>
            <a:ext cx="11688948" cy="6768935"/>
          </a:xfrm>
          <a:prstGeom prst="rect">
            <a:avLst/>
          </a:prstGeom>
        </p:spPr>
      </p:pic>
    </p:spTree>
    <p:extLst>
      <p:ext uri="{BB962C8B-B14F-4D97-AF65-F5344CB8AC3E}">
        <p14:creationId xmlns:p14="http://schemas.microsoft.com/office/powerpoint/2010/main" val="2409575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B0D-CF91-15DF-813D-11E01A07FE48}"/>
              </a:ext>
            </a:extLst>
          </p:cNvPr>
          <p:cNvSpPr>
            <a:spLocks noGrp="1"/>
          </p:cNvSpPr>
          <p:nvPr>
            <p:ph type="title"/>
          </p:nvPr>
        </p:nvSpPr>
        <p:spPr>
          <a:xfrm>
            <a:off x="1144291" y="1642820"/>
            <a:ext cx="9903417" cy="3194880"/>
          </a:xfrm>
        </p:spPr>
        <p:txBody>
          <a:bodyPr>
            <a:normAutofit fontScale="90000"/>
          </a:bodyPr>
          <a:lstStyle/>
          <a:p>
            <a:pPr algn="ctr"/>
            <a:r>
              <a:rPr lang="en-US" dirty="0"/>
              <a:t>3. RMG demo </a:t>
            </a:r>
            <a:br>
              <a:rPr lang="en-US" dirty="0"/>
            </a:br>
            <a:br>
              <a:rPr lang="en-US" dirty="0"/>
            </a:br>
            <a:r>
              <a:rPr lang="en-US" dirty="0" err="1">
                <a:solidFill>
                  <a:schemeClr val="accent2">
                    <a:lumMod val="50000"/>
                  </a:schemeClr>
                </a:solidFill>
                <a:latin typeface="Consolas" panose="020B0609020204030204" pitchFamily="49" charset="0"/>
                <a:cs typeface="Consolas" panose="020B0609020204030204" pitchFamily="49" charset="0"/>
              </a:rPr>
              <a:t>liquid_phase_constSPC</a:t>
            </a:r>
            <a:r>
              <a:rPr lang="en-US" dirty="0">
                <a:solidFill>
                  <a:schemeClr val="accent2">
                    <a:lumMod val="50000"/>
                  </a:schemeClr>
                </a:solidFill>
              </a:rPr>
              <a:t> example</a:t>
            </a:r>
            <a:br>
              <a:rPr lang="en-US" dirty="0">
                <a:solidFill>
                  <a:schemeClr val="accent2">
                    <a:lumMod val="50000"/>
                  </a:schemeClr>
                </a:solidFill>
              </a:rPr>
            </a:br>
            <a:r>
              <a:rPr lang="en-US" dirty="0">
                <a:solidFill>
                  <a:schemeClr val="accent2">
                    <a:lumMod val="50000"/>
                  </a:schemeClr>
                </a:solidFill>
              </a:rPr>
              <a:t>(octane autoxidation </a:t>
            </a:r>
            <a:br>
              <a:rPr lang="en-US" dirty="0">
                <a:solidFill>
                  <a:schemeClr val="accent2">
                    <a:lumMod val="50000"/>
                  </a:schemeClr>
                </a:solidFill>
              </a:rPr>
            </a:br>
            <a:r>
              <a:rPr lang="en-US" dirty="0">
                <a:solidFill>
                  <a:schemeClr val="accent2">
                    <a:lumMod val="50000"/>
                  </a:schemeClr>
                </a:solidFill>
              </a:rPr>
              <a:t>with a constant oxygen concentration)</a:t>
            </a:r>
          </a:p>
        </p:txBody>
      </p:sp>
    </p:spTree>
    <p:extLst>
      <p:ext uri="{BB962C8B-B14F-4D97-AF65-F5344CB8AC3E}">
        <p14:creationId xmlns:p14="http://schemas.microsoft.com/office/powerpoint/2010/main" val="3272006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5F97E-876C-B6A1-C7A5-5F9D0A352E5D}"/>
              </a:ext>
            </a:extLst>
          </p:cNvPr>
          <p:cNvSpPr>
            <a:spLocks noGrp="1"/>
          </p:cNvSpPr>
          <p:nvPr>
            <p:ph type="body" sz="quarter" idx="13"/>
          </p:nvPr>
        </p:nvSpPr>
        <p:spPr/>
        <p:txBody>
          <a:bodyPr/>
          <a:lstStyle/>
          <a:p>
            <a:endParaRPr lang="en-US"/>
          </a:p>
        </p:txBody>
      </p:sp>
      <p:pic>
        <p:nvPicPr>
          <p:cNvPr id="3" name="liquid_constSPC_smaller" descr="liquid_constSPC_smaller">
            <a:hlinkClick r:id="" action="ppaction://media"/>
            <a:extLst>
              <a:ext uri="{FF2B5EF4-FFF2-40B4-BE49-F238E27FC236}">
                <a16:creationId xmlns:a16="http://schemas.microsoft.com/office/drawing/2014/main" id="{31DB1E8C-A995-4B0A-9594-61E0E21F89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831" y="0"/>
            <a:ext cx="11948338" cy="6742009"/>
          </a:xfrm>
          <a:prstGeom prst="rect">
            <a:avLst/>
          </a:prstGeom>
        </p:spPr>
      </p:pic>
    </p:spTree>
    <p:extLst>
      <p:ext uri="{BB962C8B-B14F-4D97-AF65-F5344CB8AC3E}">
        <p14:creationId xmlns:p14="http://schemas.microsoft.com/office/powerpoint/2010/main" val="3286659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4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B0D-CF91-15DF-813D-11E01A07FE48}"/>
              </a:ext>
            </a:extLst>
          </p:cNvPr>
          <p:cNvSpPr>
            <a:spLocks noGrp="1"/>
          </p:cNvSpPr>
          <p:nvPr>
            <p:ph type="title"/>
          </p:nvPr>
        </p:nvSpPr>
        <p:spPr>
          <a:xfrm>
            <a:off x="1981200" y="2048005"/>
            <a:ext cx="8229600" cy="1828800"/>
          </a:xfrm>
        </p:spPr>
        <p:txBody>
          <a:bodyPr/>
          <a:lstStyle/>
          <a:p>
            <a:pPr algn="ctr"/>
            <a:r>
              <a:rPr lang="en-US" dirty="0"/>
              <a:t>4. RMG hands-on session</a:t>
            </a:r>
          </a:p>
        </p:txBody>
      </p:sp>
    </p:spTree>
    <p:extLst>
      <p:ext uri="{BB962C8B-B14F-4D97-AF65-F5344CB8AC3E}">
        <p14:creationId xmlns:p14="http://schemas.microsoft.com/office/powerpoint/2010/main" val="2280138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EEA7B4-83DF-9E87-F0B3-283F20A79D2D}"/>
              </a:ext>
            </a:extLst>
          </p:cNvPr>
          <p:cNvSpPr>
            <a:spLocks noGrp="1"/>
          </p:cNvSpPr>
          <p:nvPr>
            <p:ph idx="1"/>
          </p:nvPr>
        </p:nvSpPr>
        <p:spPr/>
        <p:txBody>
          <a:bodyPr>
            <a:normAutofit/>
          </a:bodyPr>
          <a:lstStyle/>
          <a:p>
            <a:pPr marL="0" indent="0">
              <a:buNone/>
            </a:pPr>
            <a:r>
              <a:rPr lang="en-US" sz="2400" dirty="0"/>
              <a:t>Link: </a:t>
            </a:r>
            <a:r>
              <a:rPr lang="en-US" sz="2400" dirty="0">
                <a:hlinkClick r:id="rId2"/>
              </a:rPr>
              <a:t>https://github.com/yunsiechung/RMG_workshop</a:t>
            </a:r>
            <a:endParaRPr lang="en-US" sz="2400" dirty="0"/>
          </a:p>
          <a:p>
            <a:pPr marL="514350" indent="-514350">
              <a:buFont typeface="+mj-lt"/>
              <a:buAutoNum type="arabicPeriod"/>
            </a:pPr>
            <a:r>
              <a:rPr lang="en-US" sz="2400" dirty="0"/>
              <a:t>Download the materials by clicking the green button at the top (“Code”) and clicking “</a:t>
            </a:r>
            <a:r>
              <a:rPr lang="en-US" sz="2400" dirty="0" err="1"/>
              <a:t>Downdload</a:t>
            </a:r>
            <a:r>
              <a:rPr lang="en-US" sz="2400" dirty="0"/>
              <a:t> ZIP”.</a:t>
            </a:r>
          </a:p>
          <a:p>
            <a:pPr marL="514350" indent="-514350">
              <a:buFont typeface="+mj-lt"/>
              <a:buAutoNum type="arabicPeriod"/>
            </a:pPr>
            <a:r>
              <a:rPr lang="en-US" sz="2400" dirty="0"/>
              <a:t>Open “</a:t>
            </a:r>
            <a:r>
              <a:rPr lang="en-US" sz="2400" b="1" dirty="0" err="1"/>
              <a:t>RMG_exercises</a:t>
            </a:r>
            <a:r>
              <a:rPr lang="en-US" sz="2400" dirty="0"/>
              <a:t>” folder.</a:t>
            </a:r>
          </a:p>
          <a:p>
            <a:pPr marL="514350" indent="-514350">
              <a:buFont typeface="+mj-lt"/>
              <a:buAutoNum type="arabicPeriod"/>
            </a:pPr>
            <a:r>
              <a:rPr lang="en-US" sz="2400" dirty="0"/>
              <a:t>Read “</a:t>
            </a:r>
            <a:r>
              <a:rPr lang="en-US" sz="2400" b="1" dirty="0" err="1"/>
              <a:t>README_RMG_exercises.pdf</a:t>
            </a:r>
            <a:r>
              <a:rPr lang="en-US" sz="2400" dirty="0"/>
              <a:t>” file to choose the RMG exercise to try </a:t>
            </a:r>
            <a:br>
              <a:rPr lang="en-US" sz="2400" dirty="0"/>
            </a:br>
            <a:r>
              <a:rPr lang="en-US" sz="2400" dirty="0"/>
              <a:t>(among Exercises 1, 2, and 3)</a:t>
            </a:r>
          </a:p>
        </p:txBody>
      </p:sp>
      <p:sp>
        <p:nvSpPr>
          <p:cNvPr id="3" name="Text Placeholder 2">
            <a:extLst>
              <a:ext uri="{FF2B5EF4-FFF2-40B4-BE49-F238E27FC236}">
                <a16:creationId xmlns:a16="http://schemas.microsoft.com/office/drawing/2014/main" id="{13E4CC91-97C4-3135-E505-3F3846005271}"/>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B8A41872-FC7B-FDA6-033E-FC0900612A0B}"/>
              </a:ext>
            </a:extLst>
          </p:cNvPr>
          <p:cNvSpPr>
            <a:spLocks noGrp="1"/>
          </p:cNvSpPr>
          <p:nvPr>
            <p:ph type="title"/>
          </p:nvPr>
        </p:nvSpPr>
        <p:spPr/>
        <p:txBody>
          <a:bodyPr/>
          <a:lstStyle/>
          <a:p>
            <a:r>
              <a:rPr lang="en-US" dirty="0"/>
              <a:t>Try RMG exercises</a:t>
            </a:r>
          </a:p>
        </p:txBody>
      </p:sp>
    </p:spTree>
    <p:extLst>
      <p:ext uri="{BB962C8B-B14F-4D97-AF65-F5344CB8AC3E}">
        <p14:creationId xmlns:p14="http://schemas.microsoft.com/office/powerpoint/2010/main" val="2197882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B0D-CF91-15DF-813D-11E01A07FE48}"/>
              </a:ext>
            </a:extLst>
          </p:cNvPr>
          <p:cNvSpPr>
            <a:spLocks noGrp="1"/>
          </p:cNvSpPr>
          <p:nvPr>
            <p:ph type="title"/>
          </p:nvPr>
        </p:nvSpPr>
        <p:spPr>
          <a:xfrm>
            <a:off x="1981200" y="2048005"/>
            <a:ext cx="8229600" cy="1828800"/>
          </a:xfrm>
        </p:spPr>
        <p:txBody>
          <a:bodyPr/>
          <a:lstStyle/>
          <a:p>
            <a:pPr algn="ctr"/>
            <a:r>
              <a:rPr lang="en-US" dirty="0"/>
              <a:t>5. RMG-Cat overview</a:t>
            </a:r>
          </a:p>
        </p:txBody>
      </p:sp>
    </p:spTree>
    <p:extLst>
      <p:ext uri="{BB962C8B-B14F-4D97-AF65-F5344CB8AC3E}">
        <p14:creationId xmlns:p14="http://schemas.microsoft.com/office/powerpoint/2010/main" val="2578591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355C-0C85-473A-9A69-37405E36BBC2}"/>
              </a:ext>
            </a:extLst>
          </p:cNvPr>
          <p:cNvSpPr>
            <a:spLocks noGrp="1"/>
          </p:cNvSpPr>
          <p:nvPr>
            <p:ph type="title"/>
          </p:nvPr>
        </p:nvSpPr>
        <p:spPr/>
        <p:txBody>
          <a:bodyPr/>
          <a:lstStyle/>
          <a:p>
            <a:r>
              <a:rPr lang="en-US" dirty="0"/>
              <a:t>Heterogeneous catalysis in RMG</a:t>
            </a:r>
          </a:p>
        </p:txBody>
      </p:sp>
      <p:sp>
        <p:nvSpPr>
          <p:cNvPr id="3" name="Content Placeholder 2">
            <a:extLst>
              <a:ext uri="{FF2B5EF4-FFF2-40B4-BE49-F238E27FC236}">
                <a16:creationId xmlns:a16="http://schemas.microsoft.com/office/drawing/2014/main" id="{3043D807-4971-4396-9439-3E4C2B168B38}"/>
              </a:ext>
            </a:extLst>
          </p:cNvPr>
          <p:cNvSpPr>
            <a:spLocks noGrp="1"/>
          </p:cNvSpPr>
          <p:nvPr>
            <p:ph idx="1"/>
          </p:nvPr>
        </p:nvSpPr>
        <p:spPr/>
        <p:txBody>
          <a:bodyPr>
            <a:normAutofit fontScale="62500" lnSpcReduction="20000"/>
          </a:bodyPr>
          <a:lstStyle/>
          <a:p>
            <a:pPr>
              <a:spcAft>
                <a:spcPts val="1800"/>
              </a:spcAft>
            </a:pPr>
            <a:r>
              <a:rPr lang="en-US" dirty="0"/>
              <a:t>RMG can generate mechanisms for heterogeneously catalyzed systems </a:t>
            </a:r>
          </a:p>
          <a:p>
            <a:r>
              <a:rPr lang="en-US" dirty="0"/>
              <a:t>However, currently only for …</a:t>
            </a:r>
          </a:p>
          <a:p>
            <a:pPr lvl="1"/>
            <a:r>
              <a:rPr lang="en-US" dirty="0"/>
              <a:t>Gas-phase molecules containing C, H, O</a:t>
            </a:r>
          </a:p>
          <a:p>
            <a:pPr lvl="1"/>
            <a:r>
              <a:rPr lang="en-US" dirty="0"/>
              <a:t>Single terrace sites (</a:t>
            </a:r>
            <a:r>
              <a:rPr lang="en-US" dirty="0" err="1"/>
              <a:t>eg.</a:t>
            </a:r>
            <a:r>
              <a:rPr lang="en-US" dirty="0"/>
              <a:t> Pt(111))</a:t>
            </a:r>
          </a:p>
          <a:p>
            <a:pPr lvl="1">
              <a:spcAft>
                <a:spcPts val="1800"/>
              </a:spcAft>
            </a:pPr>
            <a:r>
              <a:rPr lang="en-US" dirty="0"/>
              <a:t>Coupled homogeneous/heterogeneous systems</a:t>
            </a:r>
          </a:p>
          <a:p>
            <a:r>
              <a:rPr lang="en-US" dirty="0"/>
              <a:t>Examples of RMG-Cat</a:t>
            </a:r>
          </a:p>
          <a:p>
            <a:pPr lvl="1"/>
            <a:r>
              <a:rPr lang="en-US" dirty="0"/>
              <a:t>Catalytic partial oxidation of CH</a:t>
            </a:r>
            <a:r>
              <a:rPr lang="en-US" baseline="-25000" dirty="0"/>
              <a:t>4</a:t>
            </a:r>
          </a:p>
          <a:p>
            <a:pPr lvl="1"/>
            <a:r>
              <a:rPr lang="en-US" dirty="0"/>
              <a:t>Steam reforming of CH</a:t>
            </a:r>
            <a:r>
              <a:rPr lang="en-US" baseline="-25000" dirty="0"/>
              <a:t>4</a:t>
            </a:r>
          </a:p>
          <a:p>
            <a:pPr lvl="1"/>
            <a:r>
              <a:rPr lang="en-US" dirty="0"/>
              <a:t>CO</a:t>
            </a:r>
            <a:r>
              <a:rPr lang="en-US" baseline="-25000" dirty="0"/>
              <a:t>2</a:t>
            </a:r>
            <a:r>
              <a:rPr lang="en-US" dirty="0"/>
              <a:t> methanation</a:t>
            </a:r>
          </a:p>
          <a:p>
            <a:pPr lvl="1">
              <a:spcAft>
                <a:spcPts val="1800"/>
              </a:spcAft>
            </a:pPr>
            <a:r>
              <a:rPr lang="en-US" dirty="0"/>
              <a:t>Oxidation of hydrocarbons</a:t>
            </a:r>
          </a:p>
          <a:p>
            <a:r>
              <a:rPr lang="en-US" dirty="0"/>
              <a:t>How does RMG-Cat work? </a:t>
            </a:r>
          </a:p>
        </p:txBody>
      </p:sp>
      <p:pic>
        <p:nvPicPr>
          <p:cNvPr id="7" name="Grafik 22">
            <a:extLst>
              <a:ext uri="{FF2B5EF4-FFF2-40B4-BE49-F238E27FC236}">
                <a16:creationId xmlns:a16="http://schemas.microsoft.com/office/drawing/2014/main" id="{F0E69B50-575B-E13B-C29F-8383479F05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2871253"/>
            <a:ext cx="1394156" cy="3257631"/>
          </a:xfrm>
          <a:prstGeom prst="rect">
            <a:avLst/>
          </a:prstGeom>
        </p:spPr>
      </p:pic>
      <p:sp>
        <p:nvSpPr>
          <p:cNvPr id="8" name="TextBox 5">
            <a:extLst>
              <a:ext uri="{FF2B5EF4-FFF2-40B4-BE49-F238E27FC236}">
                <a16:creationId xmlns:a16="http://schemas.microsoft.com/office/drawing/2014/main" id="{3DC8BFEB-7777-9DCB-CBAF-ED3ADD13A2DF}"/>
              </a:ext>
            </a:extLst>
          </p:cNvPr>
          <p:cNvSpPr txBox="1"/>
          <p:nvPr/>
        </p:nvSpPr>
        <p:spPr>
          <a:xfrm>
            <a:off x="7501294" y="2906988"/>
            <a:ext cx="3206455" cy="369332"/>
          </a:xfrm>
          <a:prstGeom prst="rect">
            <a:avLst/>
          </a:prstGeom>
          <a:noFill/>
        </p:spPr>
        <p:txBody>
          <a:bodyPr wrap="none" rtlCol="0">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r>
              <a:rPr lang="de-DE" sz="1800" b="1" dirty="0"/>
              <a:t>CO</a:t>
            </a:r>
            <a:r>
              <a:rPr lang="de-DE" sz="1800" b="1" baseline="-25000" dirty="0"/>
              <a:t>2</a:t>
            </a:r>
            <a:r>
              <a:rPr lang="de-DE" sz="1800" b="1" dirty="0"/>
              <a:t> </a:t>
            </a:r>
            <a:r>
              <a:rPr lang="de-DE" sz="1800" b="1" dirty="0" err="1"/>
              <a:t>methanation</a:t>
            </a:r>
            <a:r>
              <a:rPr lang="de-DE" sz="1800" b="1" dirty="0"/>
              <a:t> on Ni(111)</a:t>
            </a:r>
            <a:endParaRPr lang="en-US" sz="1800" b="1" dirty="0"/>
          </a:p>
        </p:txBody>
      </p:sp>
      <p:pic>
        <p:nvPicPr>
          <p:cNvPr id="9" name="Grafik 16">
            <a:extLst>
              <a:ext uri="{FF2B5EF4-FFF2-40B4-BE49-F238E27FC236}">
                <a16:creationId xmlns:a16="http://schemas.microsoft.com/office/drawing/2014/main" id="{A59F9DC2-AD59-79E5-C6EC-FC80C40E10D6}"/>
              </a:ext>
            </a:extLst>
          </p:cNvPr>
          <p:cNvPicPr>
            <a:picLocks noChangeAspect="1"/>
          </p:cNvPicPr>
          <p:nvPr/>
        </p:nvPicPr>
        <p:blipFill>
          <a:blip r:embed="rId3"/>
          <a:stretch>
            <a:fillRect/>
          </a:stretch>
        </p:blipFill>
        <p:spPr>
          <a:xfrm>
            <a:off x="8236638" y="3290490"/>
            <a:ext cx="3657600" cy="3118809"/>
          </a:xfrm>
          <a:prstGeom prst="rect">
            <a:avLst/>
          </a:prstGeom>
        </p:spPr>
      </p:pic>
      <p:sp>
        <p:nvSpPr>
          <p:cNvPr id="5" name="Rectangle 4">
            <a:extLst>
              <a:ext uri="{FF2B5EF4-FFF2-40B4-BE49-F238E27FC236}">
                <a16:creationId xmlns:a16="http://schemas.microsoft.com/office/drawing/2014/main" id="{AF11AF69-9AE1-8FE7-1496-53A9E8D5CBBC}"/>
              </a:ext>
            </a:extLst>
          </p:cNvPr>
          <p:cNvSpPr/>
          <p:nvPr/>
        </p:nvSpPr>
        <p:spPr>
          <a:xfrm>
            <a:off x="8386822" y="6393060"/>
            <a:ext cx="2184765" cy="276999"/>
          </a:xfrm>
          <a:prstGeom prst="rect">
            <a:avLst/>
          </a:prstGeom>
        </p:spPr>
        <p:txBody>
          <a:bodyPr wrap="none">
            <a:spAutoFit/>
          </a:bodyPr>
          <a:lstStyle/>
          <a:p>
            <a:r>
              <a:rPr lang="en-US" sz="1200" dirty="0">
                <a:latin typeface="Gill Sans Light" panose="020B0302020104020203" pitchFamily="34" charset="-79"/>
                <a:cs typeface="Gill Sans Light" panose="020B0302020104020203" pitchFamily="34" charset="-79"/>
              </a:rPr>
              <a:t>Kreitz et al., JACS Au. (2021)</a:t>
            </a:r>
          </a:p>
        </p:txBody>
      </p:sp>
      <p:sp>
        <p:nvSpPr>
          <p:cNvPr id="10" name="Rectangle 9">
            <a:extLst>
              <a:ext uri="{FF2B5EF4-FFF2-40B4-BE49-F238E27FC236}">
                <a16:creationId xmlns:a16="http://schemas.microsoft.com/office/drawing/2014/main" id="{034D461F-9DCF-0E9A-254E-78E961FD703D}"/>
              </a:ext>
            </a:extLst>
          </p:cNvPr>
          <p:cNvSpPr/>
          <p:nvPr/>
        </p:nvSpPr>
        <p:spPr>
          <a:xfrm>
            <a:off x="1836441" y="6254561"/>
            <a:ext cx="3335016" cy="276999"/>
          </a:xfrm>
          <a:prstGeom prst="rect">
            <a:avLst/>
          </a:prstGeom>
        </p:spPr>
        <p:txBody>
          <a:bodyPr wrap="none">
            <a:spAutoFit/>
          </a:bodyPr>
          <a:lstStyle/>
          <a:p>
            <a:r>
              <a:rPr lang="en-US" sz="1200" dirty="0">
                <a:latin typeface="Gill Sans Light" panose="020B0302020104020203" pitchFamily="34" charset="-79"/>
                <a:cs typeface="Gill Sans Light" panose="020B0302020104020203" pitchFamily="34" charset="-79"/>
              </a:rPr>
              <a:t>Goldsmith and West, J. Phys. Chem. C (2017)</a:t>
            </a:r>
          </a:p>
        </p:txBody>
      </p:sp>
      <p:sp>
        <p:nvSpPr>
          <p:cNvPr id="11" name="Rectangle 10">
            <a:extLst>
              <a:ext uri="{FF2B5EF4-FFF2-40B4-BE49-F238E27FC236}">
                <a16:creationId xmlns:a16="http://schemas.microsoft.com/office/drawing/2014/main" id="{F595A13D-5550-A662-771F-F1AECE933367}"/>
              </a:ext>
            </a:extLst>
          </p:cNvPr>
          <p:cNvSpPr/>
          <p:nvPr/>
        </p:nvSpPr>
        <p:spPr>
          <a:xfrm>
            <a:off x="1836441" y="6423522"/>
            <a:ext cx="2233304" cy="276999"/>
          </a:xfrm>
          <a:prstGeom prst="rect">
            <a:avLst/>
          </a:prstGeom>
        </p:spPr>
        <p:txBody>
          <a:bodyPr wrap="none">
            <a:spAutoFit/>
          </a:bodyPr>
          <a:lstStyle/>
          <a:p>
            <a:r>
              <a:rPr lang="en-US" sz="1200" dirty="0">
                <a:latin typeface="Gill Sans Light" panose="020B0302020104020203" pitchFamily="34" charset="-79"/>
                <a:cs typeface="Gill Sans Light" panose="020B0302020104020203" pitchFamily="34" charset="-79"/>
              </a:rPr>
              <a:t>Kreitz et al., </a:t>
            </a:r>
            <a:r>
              <a:rPr lang="en-US" sz="1200" dirty="0" err="1">
                <a:latin typeface="Gill Sans Light" panose="020B0302020104020203" pitchFamily="34" charset="-79"/>
                <a:cs typeface="Gill Sans Light" panose="020B0302020104020203" pitchFamily="34" charset="-79"/>
              </a:rPr>
              <a:t>ChemRxiv</a:t>
            </a:r>
            <a:r>
              <a:rPr lang="en-US" sz="1200" dirty="0">
                <a:latin typeface="Gill Sans Light" panose="020B0302020104020203" pitchFamily="34" charset="-79"/>
                <a:cs typeface="Gill Sans Light" panose="020B0302020104020203" pitchFamily="34" charset="-79"/>
              </a:rPr>
              <a:t> (2022)</a:t>
            </a:r>
          </a:p>
        </p:txBody>
      </p:sp>
    </p:spTree>
    <p:extLst>
      <p:ext uri="{BB962C8B-B14F-4D97-AF65-F5344CB8AC3E}">
        <p14:creationId xmlns:p14="http://schemas.microsoft.com/office/powerpoint/2010/main" val="3702567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805172"/>
            <a:ext cx="10668000" cy="4247317"/>
          </a:xfrm>
          <a:prstGeom prst="rect">
            <a:avLst/>
          </a:prstGeom>
          <a:noFill/>
        </p:spPr>
        <p:txBody>
          <a:bodyPr wrap="square" rtlCol="0">
            <a:spAutoFit/>
          </a:bodyPr>
          <a:lstStyle/>
          <a:p>
            <a:pPr rtl="0" fontAlgn="base">
              <a:spcBef>
                <a:spcPts val="0"/>
              </a:spcBef>
              <a:spcAft>
                <a:spcPts val="1200"/>
              </a:spcAft>
              <a:buFont typeface="Arial" panose="020B0604020202020204" pitchFamily="34" charset="0"/>
              <a:buChar char="•"/>
            </a:pPr>
            <a:r>
              <a:rPr lang="de-DE" dirty="0" err="1">
                <a:solidFill>
                  <a:srgbClr val="595959"/>
                </a:solidFill>
                <a:latin typeface="Arial" panose="020B0604020202020204" pitchFamily="34" charset="0"/>
              </a:rPr>
              <a:t>Exactly</a:t>
            </a:r>
            <a:r>
              <a:rPr lang="de-DE" dirty="0">
                <a:solidFill>
                  <a:srgbClr val="595959"/>
                </a:solidFill>
                <a:latin typeface="Arial" panose="020B0604020202020204" pitchFamily="34" charset="0"/>
              </a:rPr>
              <a:t> </a:t>
            </a:r>
            <a:r>
              <a:rPr lang="de-DE" dirty="0" err="1">
                <a:solidFill>
                  <a:srgbClr val="595959"/>
                </a:solidFill>
                <a:latin typeface="Arial" panose="020B0604020202020204" pitchFamily="34" charset="0"/>
              </a:rPr>
              <a:t>as</a:t>
            </a:r>
            <a:r>
              <a:rPr lang="de-DE" dirty="0">
                <a:solidFill>
                  <a:srgbClr val="595959"/>
                </a:solidFill>
                <a:latin typeface="Arial" panose="020B0604020202020204" pitchFamily="34" charset="0"/>
              </a:rPr>
              <a:t> RMG </a:t>
            </a:r>
            <a:r>
              <a:rPr lang="de-DE" dirty="0" err="1">
                <a:solidFill>
                  <a:srgbClr val="595959"/>
                </a:solidFill>
                <a:latin typeface="Arial" panose="020B0604020202020204" pitchFamily="34" charset="0"/>
              </a:rPr>
              <a:t>for</a:t>
            </a:r>
            <a:r>
              <a:rPr lang="de-DE" dirty="0">
                <a:solidFill>
                  <a:srgbClr val="595959"/>
                </a:solidFill>
                <a:latin typeface="Arial" panose="020B0604020202020204" pitchFamily="34" charset="0"/>
              </a:rPr>
              <a:t> gas- </a:t>
            </a:r>
            <a:r>
              <a:rPr lang="de-DE" dirty="0" err="1">
                <a:solidFill>
                  <a:srgbClr val="595959"/>
                </a:solidFill>
                <a:latin typeface="Arial" panose="020B0604020202020204" pitchFamily="34" charset="0"/>
              </a:rPr>
              <a:t>or</a:t>
            </a:r>
            <a:r>
              <a:rPr lang="de-DE" dirty="0">
                <a:solidFill>
                  <a:srgbClr val="595959"/>
                </a:solidFill>
                <a:latin typeface="Arial" panose="020B0604020202020204" pitchFamily="34" charset="0"/>
              </a:rPr>
              <a:t> liquid-phase </a:t>
            </a:r>
            <a:r>
              <a:rPr lang="de-DE" dirty="0" err="1">
                <a:solidFill>
                  <a:srgbClr val="595959"/>
                </a:solidFill>
                <a:latin typeface="Arial" panose="020B0604020202020204" pitchFamily="34" charset="0"/>
              </a:rPr>
              <a:t>reactions</a:t>
            </a:r>
            <a:endParaRPr lang="de-DE"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endParaRPr lang="de-DE"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de-DE" dirty="0" err="1">
                <a:solidFill>
                  <a:srgbClr val="595959"/>
                </a:solidFill>
                <a:latin typeface="Arial" panose="020B0604020202020204" pitchFamily="34" charset="0"/>
              </a:rPr>
              <a:t>Representation</a:t>
            </a:r>
            <a:r>
              <a:rPr lang="de-DE" dirty="0">
                <a:solidFill>
                  <a:srgbClr val="595959"/>
                </a:solidFill>
                <a:latin typeface="Arial" panose="020B0604020202020204" pitchFamily="34" charset="0"/>
              </a:rPr>
              <a:t> </a:t>
            </a:r>
            <a:r>
              <a:rPr lang="de-DE" dirty="0" err="1">
                <a:solidFill>
                  <a:srgbClr val="595959"/>
                </a:solidFill>
                <a:latin typeface="Arial" panose="020B0604020202020204" pitchFamily="34" charset="0"/>
              </a:rPr>
              <a:t>of</a:t>
            </a:r>
            <a:r>
              <a:rPr lang="de-DE" dirty="0">
                <a:solidFill>
                  <a:srgbClr val="595959"/>
                </a:solidFill>
                <a:latin typeface="Arial" panose="020B0604020202020204" pitchFamily="34" charset="0"/>
              </a:rPr>
              <a:t> </a:t>
            </a:r>
            <a:r>
              <a:rPr lang="de-DE" dirty="0" err="1">
                <a:solidFill>
                  <a:srgbClr val="595959"/>
                </a:solidFill>
                <a:latin typeface="Arial" panose="020B0604020202020204" pitchFamily="34" charset="0"/>
              </a:rPr>
              <a:t>adsorbates</a:t>
            </a:r>
            <a:r>
              <a:rPr lang="de-DE" dirty="0">
                <a:solidFill>
                  <a:srgbClr val="595959"/>
                </a:solidFill>
                <a:latin typeface="Arial" panose="020B0604020202020204" pitchFamily="34" charset="0"/>
              </a:rPr>
              <a:t>?</a:t>
            </a:r>
          </a:p>
          <a:p>
            <a:pPr rtl="0" fontAlgn="base">
              <a:spcBef>
                <a:spcPts val="0"/>
              </a:spcBef>
              <a:spcAft>
                <a:spcPts val="1200"/>
              </a:spcAft>
              <a:buFont typeface="Arial" panose="020B0604020202020204" pitchFamily="34" charset="0"/>
              <a:buChar char="•"/>
            </a:pPr>
            <a:endParaRPr lang="de-DE"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de-DE" dirty="0" err="1">
                <a:solidFill>
                  <a:srgbClr val="595959"/>
                </a:solidFill>
                <a:latin typeface="Arial" panose="020B0604020202020204" pitchFamily="34" charset="0"/>
              </a:rPr>
              <a:t>Reaction</a:t>
            </a:r>
            <a:r>
              <a:rPr lang="de-DE" dirty="0">
                <a:solidFill>
                  <a:srgbClr val="595959"/>
                </a:solidFill>
                <a:latin typeface="Arial" panose="020B0604020202020204" pitchFamily="34" charset="0"/>
              </a:rPr>
              <a:t> </a:t>
            </a:r>
            <a:r>
              <a:rPr lang="de-DE" dirty="0" err="1">
                <a:solidFill>
                  <a:srgbClr val="595959"/>
                </a:solidFill>
                <a:latin typeface="Arial" panose="020B0604020202020204" pitchFamily="34" charset="0"/>
              </a:rPr>
              <a:t>templates</a:t>
            </a:r>
            <a:r>
              <a:rPr lang="de-DE" dirty="0">
                <a:solidFill>
                  <a:srgbClr val="595959"/>
                </a:solidFill>
                <a:latin typeface="Arial" panose="020B0604020202020204" pitchFamily="34" charset="0"/>
              </a:rPr>
              <a:t>?</a:t>
            </a:r>
          </a:p>
          <a:p>
            <a:pPr rtl="0" fontAlgn="base">
              <a:spcBef>
                <a:spcPts val="0"/>
              </a:spcBef>
              <a:spcAft>
                <a:spcPts val="1200"/>
              </a:spcAft>
              <a:buFont typeface="Arial" panose="020B0604020202020204" pitchFamily="34" charset="0"/>
              <a:buChar char="•"/>
            </a:pPr>
            <a:endParaRPr lang="de-DE"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de-DE" dirty="0" err="1">
                <a:solidFill>
                  <a:srgbClr val="595959"/>
                </a:solidFill>
                <a:latin typeface="Arial" panose="020B0604020202020204" pitchFamily="34" charset="0"/>
              </a:rPr>
              <a:t>Estimation</a:t>
            </a:r>
            <a:r>
              <a:rPr lang="de-DE" dirty="0">
                <a:solidFill>
                  <a:srgbClr val="595959"/>
                </a:solidFill>
                <a:latin typeface="Arial" panose="020B0604020202020204" pitchFamily="34" charset="0"/>
              </a:rPr>
              <a:t> </a:t>
            </a:r>
            <a:r>
              <a:rPr lang="de-DE" dirty="0" err="1">
                <a:solidFill>
                  <a:srgbClr val="595959"/>
                </a:solidFill>
                <a:latin typeface="Arial" panose="020B0604020202020204" pitchFamily="34" charset="0"/>
              </a:rPr>
              <a:t>of</a:t>
            </a:r>
            <a:r>
              <a:rPr lang="de-DE" dirty="0">
                <a:solidFill>
                  <a:srgbClr val="595959"/>
                </a:solidFill>
                <a:latin typeface="Arial" panose="020B0604020202020204" pitchFamily="34" charset="0"/>
              </a:rPr>
              <a:t> </a:t>
            </a:r>
            <a:r>
              <a:rPr lang="de-DE" dirty="0" err="1">
                <a:solidFill>
                  <a:srgbClr val="595959"/>
                </a:solidFill>
                <a:latin typeface="Arial" panose="020B0604020202020204" pitchFamily="34" charset="0"/>
              </a:rPr>
              <a:t>surface</a:t>
            </a:r>
            <a:r>
              <a:rPr lang="de-DE" dirty="0">
                <a:solidFill>
                  <a:srgbClr val="595959"/>
                </a:solidFill>
                <a:latin typeface="Arial" panose="020B0604020202020204" pitchFamily="34" charset="0"/>
              </a:rPr>
              <a:t> </a:t>
            </a:r>
            <a:r>
              <a:rPr lang="de-DE" dirty="0" err="1">
                <a:solidFill>
                  <a:srgbClr val="595959"/>
                </a:solidFill>
                <a:latin typeface="Arial" panose="020B0604020202020204" pitchFamily="34" charset="0"/>
              </a:rPr>
              <a:t>kinetics</a:t>
            </a:r>
            <a:r>
              <a:rPr lang="de-DE" dirty="0">
                <a:solidFill>
                  <a:srgbClr val="595959"/>
                </a:solidFill>
                <a:latin typeface="Arial" panose="020B0604020202020204" pitchFamily="34" charset="0"/>
              </a:rPr>
              <a:t> and </a:t>
            </a:r>
            <a:r>
              <a:rPr lang="de-DE" dirty="0" err="1">
                <a:solidFill>
                  <a:srgbClr val="595959"/>
                </a:solidFill>
                <a:latin typeface="Arial" panose="020B0604020202020204" pitchFamily="34" charset="0"/>
              </a:rPr>
              <a:t>thermophysical</a:t>
            </a:r>
            <a:r>
              <a:rPr lang="de-DE" dirty="0">
                <a:solidFill>
                  <a:srgbClr val="595959"/>
                </a:solidFill>
                <a:latin typeface="Arial" panose="020B0604020202020204" pitchFamily="34" charset="0"/>
              </a:rPr>
              <a:t> </a:t>
            </a:r>
            <a:r>
              <a:rPr lang="de-DE" dirty="0" err="1">
                <a:solidFill>
                  <a:srgbClr val="595959"/>
                </a:solidFill>
                <a:latin typeface="Arial" panose="020B0604020202020204" pitchFamily="34" charset="0"/>
              </a:rPr>
              <a:t>parameters</a:t>
            </a:r>
            <a:r>
              <a:rPr lang="de-DE" dirty="0">
                <a:solidFill>
                  <a:srgbClr val="595959"/>
                </a:solidFill>
                <a:latin typeface="Arial" panose="020B0604020202020204" pitchFamily="34" charset="0"/>
              </a:rPr>
              <a:t> </a:t>
            </a:r>
            <a:r>
              <a:rPr lang="de-DE" dirty="0" err="1">
                <a:solidFill>
                  <a:srgbClr val="595959"/>
                </a:solidFill>
                <a:latin typeface="Arial" panose="020B0604020202020204" pitchFamily="34" charset="0"/>
              </a:rPr>
              <a:t>of</a:t>
            </a:r>
            <a:r>
              <a:rPr lang="de-DE" dirty="0">
                <a:solidFill>
                  <a:srgbClr val="595959"/>
                </a:solidFill>
                <a:latin typeface="Arial" panose="020B0604020202020204" pitchFamily="34" charset="0"/>
              </a:rPr>
              <a:t> </a:t>
            </a:r>
            <a:r>
              <a:rPr lang="de-DE" dirty="0" err="1">
                <a:solidFill>
                  <a:srgbClr val="595959"/>
                </a:solidFill>
                <a:latin typeface="Arial" panose="020B0604020202020204" pitchFamily="34" charset="0"/>
              </a:rPr>
              <a:t>adsorbates</a:t>
            </a:r>
            <a:r>
              <a:rPr lang="de-DE" dirty="0">
                <a:solidFill>
                  <a:srgbClr val="595959"/>
                </a:solidFill>
                <a:latin typeface="Arial" panose="020B0604020202020204" pitchFamily="34" charset="0"/>
              </a:rPr>
              <a:t>?</a:t>
            </a:r>
          </a:p>
          <a:p>
            <a:pPr rtl="0" fontAlgn="base">
              <a:spcBef>
                <a:spcPts val="0"/>
              </a:spcBef>
              <a:spcAft>
                <a:spcPts val="1200"/>
              </a:spcAft>
              <a:buFont typeface="Arial" panose="020B0604020202020204" pitchFamily="34" charset="0"/>
              <a:buChar char="•"/>
            </a:pPr>
            <a:endParaRPr lang="de-DE"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de-DE" dirty="0" err="1">
                <a:solidFill>
                  <a:srgbClr val="595959"/>
                </a:solidFill>
                <a:latin typeface="Arial" panose="020B0604020202020204" pitchFamily="34" charset="0"/>
              </a:rPr>
              <a:t>Reactors</a:t>
            </a:r>
            <a:r>
              <a:rPr lang="de-DE" dirty="0">
                <a:solidFill>
                  <a:srgbClr val="595959"/>
                </a:solidFill>
                <a:latin typeface="Arial" panose="020B0604020202020204" pitchFamily="34" charset="0"/>
              </a:rPr>
              <a:t>?</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p:txBody>
      </p:sp>
      <p:sp>
        <p:nvSpPr>
          <p:cNvPr id="3" name="Title 2"/>
          <p:cNvSpPr>
            <a:spLocks noGrp="1"/>
          </p:cNvSpPr>
          <p:nvPr>
            <p:ph type="title"/>
          </p:nvPr>
        </p:nvSpPr>
        <p:spPr>
          <a:xfrm>
            <a:off x="838200" y="273685"/>
            <a:ext cx="10515600" cy="1325563"/>
          </a:xfrm>
        </p:spPr>
        <p:txBody>
          <a:bodyPr/>
          <a:lstStyle/>
          <a:p>
            <a:r>
              <a:rPr lang="en-US" dirty="0"/>
              <a:t>How does RMG-Cat work? </a:t>
            </a:r>
          </a:p>
        </p:txBody>
      </p:sp>
      <p:pic>
        <p:nvPicPr>
          <p:cNvPr id="2" name="Picture 1" descr="A picture containing text, indoor, set&#10;&#10;Description automatically generated">
            <a:extLst>
              <a:ext uri="{FF2B5EF4-FFF2-40B4-BE49-F238E27FC236}">
                <a16:creationId xmlns:a16="http://schemas.microsoft.com/office/drawing/2014/main" id="{86FC3F74-7F36-0D39-22CB-9B4B90BDDE0F}"/>
              </a:ext>
            </a:extLst>
          </p:cNvPr>
          <p:cNvPicPr>
            <a:picLocks noChangeAspect="1"/>
          </p:cNvPicPr>
          <p:nvPr/>
        </p:nvPicPr>
        <p:blipFill>
          <a:blip r:embed="rId2"/>
          <a:stretch>
            <a:fillRect/>
          </a:stretch>
        </p:blipFill>
        <p:spPr>
          <a:xfrm>
            <a:off x="7880519" y="1720706"/>
            <a:ext cx="3304717" cy="2286000"/>
          </a:xfrm>
          <a:prstGeom prst="rect">
            <a:avLst/>
          </a:prstGeom>
        </p:spPr>
      </p:pic>
      <p:sp>
        <p:nvSpPr>
          <p:cNvPr id="5" name="Rectangle 4">
            <a:extLst>
              <a:ext uri="{FF2B5EF4-FFF2-40B4-BE49-F238E27FC236}">
                <a16:creationId xmlns:a16="http://schemas.microsoft.com/office/drawing/2014/main" id="{C047E5E2-9B03-2E7E-CBDF-10EC24F29CCF}"/>
              </a:ext>
            </a:extLst>
          </p:cNvPr>
          <p:cNvSpPr/>
          <p:nvPr/>
        </p:nvSpPr>
        <p:spPr>
          <a:xfrm>
            <a:off x="9532877" y="4121190"/>
            <a:ext cx="2430024" cy="276999"/>
          </a:xfrm>
          <a:prstGeom prst="rect">
            <a:avLst/>
          </a:prstGeom>
        </p:spPr>
        <p:txBody>
          <a:bodyPr wrap="none">
            <a:spAutoFit/>
          </a:bodyPr>
          <a:lstStyle/>
          <a:p>
            <a:r>
              <a:rPr lang="en-US" sz="1200" dirty="0" err="1">
                <a:latin typeface="Gill Sans Light" panose="020B0302020104020203" pitchFamily="34" charset="-79"/>
                <a:cs typeface="Gill Sans Light" panose="020B0302020104020203" pitchFamily="34" charset="-79"/>
              </a:rPr>
              <a:t>Mazeau</a:t>
            </a:r>
            <a:r>
              <a:rPr lang="en-US" sz="1200" dirty="0">
                <a:latin typeface="Gill Sans Light" panose="020B0302020104020203" pitchFamily="34" charset="-79"/>
                <a:cs typeface="Gill Sans Light" panose="020B0302020104020203" pitchFamily="34" charset="-79"/>
              </a:rPr>
              <a:t> et al., ACS </a:t>
            </a:r>
            <a:r>
              <a:rPr lang="en-US" sz="1200" dirty="0" err="1">
                <a:latin typeface="Gill Sans Light" panose="020B0302020104020203" pitchFamily="34" charset="-79"/>
                <a:cs typeface="Gill Sans Light" panose="020B0302020104020203" pitchFamily="34" charset="-79"/>
              </a:rPr>
              <a:t>Catal</a:t>
            </a:r>
            <a:r>
              <a:rPr lang="en-US" sz="1200" dirty="0">
                <a:latin typeface="Gill Sans Light" panose="020B0302020104020203" pitchFamily="34" charset="-79"/>
                <a:cs typeface="Gill Sans Light" panose="020B0302020104020203" pitchFamily="34" charset="-79"/>
              </a:rPr>
              <a:t>. (2021)</a:t>
            </a:r>
          </a:p>
        </p:txBody>
      </p:sp>
    </p:spTree>
    <p:extLst>
      <p:ext uri="{BB962C8B-B14F-4D97-AF65-F5344CB8AC3E}">
        <p14:creationId xmlns:p14="http://schemas.microsoft.com/office/powerpoint/2010/main" val="332493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805172"/>
            <a:ext cx="10668000" cy="3170099"/>
          </a:xfrm>
          <a:prstGeom prst="rect">
            <a:avLst/>
          </a:prstGeom>
          <a:noFill/>
        </p:spPr>
        <p:txBody>
          <a:bodyPr wrap="square" rtlCol="0">
            <a:spAutoFit/>
          </a:bodyPr>
          <a:lstStyle/>
          <a:p>
            <a:pPr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Arial" panose="020B0604020202020204" pitchFamily="34" charset="0"/>
              </a:rPr>
              <a:t>RMG represents surface species the same as gas-phase species</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endParaRPr lang="en-US" sz="3200" dirty="0">
              <a:solidFill>
                <a:srgbClr val="595959"/>
              </a:solidFill>
              <a:effectLst/>
              <a:latin typeface="Arial" panose="020B0604020202020204" pitchFamily="34" charset="0"/>
            </a:endParaRPr>
          </a:p>
          <a:p>
            <a:pPr rtl="0" fontAlgn="base">
              <a:spcBef>
                <a:spcPts val="0"/>
              </a:spcBef>
              <a:spcAft>
                <a:spcPts val="1200"/>
              </a:spcAft>
            </a:pPr>
            <a:endParaRPr lang="en-US" sz="3200"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Adsorption site is denoted as X</a:t>
            </a:r>
            <a:endParaRPr lang="en-US" dirty="0">
              <a:effectLst/>
            </a:endParaRPr>
          </a:p>
          <a:p>
            <a:endParaRPr lang="en-US" sz="3200" dirty="0"/>
          </a:p>
        </p:txBody>
      </p:sp>
      <p:sp>
        <p:nvSpPr>
          <p:cNvPr id="3" name="Title 2"/>
          <p:cNvSpPr>
            <a:spLocks noGrp="1"/>
          </p:cNvSpPr>
          <p:nvPr>
            <p:ph type="title"/>
          </p:nvPr>
        </p:nvSpPr>
        <p:spPr>
          <a:xfrm>
            <a:off x="838200" y="203369"/>
            <a:ext cx="10515600" cy="1325563"/>
          </a:xfrm>
        </p:spPr>
        <p:txBody>
          <a:bodyPr/>
          <a:lstStyle/>
          <a:p>
            <a:r>
              <a:rPr lang="en-US" dirty="0"/>
              <a:t>Representation of adsorbates</a:t>
            </a:r>
          </a:p>
        </p:txBody>
      </p:sp>
      <p:pic>
        <p:nvPicPr>
          <p:cNvPr id="6" name="Picture 5">
            <a:extLst>
              <a:ext uri="{FF2B5EF4-FFF2-40B4-BE49-F238E27FC236}">
                <a16:creationId xmlns:a16="http://schemas.microsoft.com/office/drawing/2014/main" id="{BEF73B49-C486-BE18-D34B-73F08B9BEDB4}"/>
              </a:ext>
            </a:extLst>
          </p:cNvPr>
          <p:cNvPicPr>
            <a:picLocks noChangeAspect="1"/>
          </p:cNvPicPr>
          <p:nvPr/>
        </p:nvPicPr>
        <p:blipFill>
          <a:blip r:embed="rId2"/>
          <a:stretch>
            <a:fillRect/>
          </a:stretch>
        </p:blipFill>
        <p:spPr>
          <a:xfrm>
            <a:off x="3539868" y="4642079"/>
            <a:ext cx="7742351" cy="1771344"/>
          </a:xfrm>
          <a:prstGeom prst="rect">
            <a:avLst/>
          </a:prstGeom>
        </p:spPr>
      </p:pic>
      <p:pic>
        <p:nvPicPr>
          <p:cNvPr id="7" name="Picture 6">
            <a:extLst>
              <a:ext uri="{FF2B5EF4-FFF2-40B4-BE49-F238E27FC236}">
                <a16:creationId xmlns:a16="http://schemas.microsoft.com/office/drawing/2014/main" id="{51145253-9C80-987E-755F-BFD6A4333A6E}"/>
              </a:ext>
            </a:extLst>
          </p:cNvPr>
          <p:cNvPicPr>
            <a:picLocks noChangeAspect="1"/>
          </p:cNvPicPr>
          <p:nvPr/>
        </p:nvPicPr>
        <p:blipFill>
          <a:blip r:embed="rId3"/>
          <a:stretch>
            <a:fillRect/>
          </a:stretch>
        </p:blipFill>
        <p:spPr>
          <a:xfrm>
            <a:off x="3814618" y="2712670"/>
            <a:ext cx="8377382" cy="1518401"/>
          </a:xfrm>
          <a:prstGeom prst="rect">
            <a:avLst/>
          </a:prstGeom>
        </p:spPr>
      </p:pic>
      <p:pic>
        <p:nvPicPr>
          <p:cNvPr id="8" name="Picture 7">
            <a:extLst>
              <a:ext uri="{FF2B5EF4-FFF2-40B4-BE49-F238E27FC236}">
                <a16:creationId xmlns:a16="http://schemas.microsoft.com/office/drawing/2014/main" id="{5AD66D9D-3AD4-397D-1ED6-5F1654572A63}"/>
              </a:ext>
            </a:extLst>
          </p:cNvPr>
          <p:cNvPicPr>
            <a:picLocks noChangeAspect="1"/>
          </p:cNvPicPr>
          <p:nvPr/>
        </p:nvPicPr>
        <p:blipFill>
          <a:blip r:embed="rId4"/>
          <a:stretch>
            <a:fillRect/>
          </a:stretch>
        </p:blipFill>
        <p:spPr>
          <a:xfrm>
            <a:off x="7325176" y="1252692"/>
            <a:ext cx="4028624" cy="1483757"/>
          </a:xfrm>
          <a:prstGeom prst="rect">
            <a:avLst/>
          </a:prstGeom>
        </p:spPr>
      </p:pic>
    </p:spTree>
    <p:extLst>
      <p:ext uri="{BB962C8B-B14F-4D97-AF65-F5344CB8AC3E}">
        <p14:creationId xmlns:p14="http://schemas.microsoft.com/office/powerpoint/2010/main" val="270449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537757"/>
            <a:ext cx="10668000" cy="4124206"/>
          </a:xfrm>
          <a:prstGeom prst="rect">
            <a:avLst/>
          </a:prstGeom>
          <a:noFill/>
        </p:spPr>
        <p:txBody>
          <a:bodyPr wrap="square" rtlCol="0">
            <a:spAutoFit/>
          </a:bodyPr>
          <a:lstStyle/>
          <a:p>
            <a:pPr rtl="0" fontAlgn="base">
              <a:spcBef>
                <a:spcPts val="0"/>
              </a:spcBef>
              <a:spcAft>
                <a:spcPts val="1200"/>
              </a:spcAft>
              <a:buFont typeface="Arial" panose="020B0604020202020204" pitchFamily="34" charset="0"/>
              <a:buChar char="•"/>
            </a:pPr>
            <a:r>
              <a:rPr lang="en-US" dirty="0">
                <a:solidFill>
                  <a:srgbClr val="595959"/>
                </a:solidFill>
                <a:effectLst/>
                <a:latin typeface="Arial" panose="020B0604020202020204" pitchFamily="34" charset="0"/>
              </a:rPr>
              <a:t>X is a surface site</a:t>
            </a:r>
          </a:p>
          <a:p>
            <a:pPr lvl="1" fontAlgn="base">
              <a:spcAft>
                <a:spcPts val="3000"/>
              </a:spcAft>
              <a:buFont typeface="Arial" panose="020B0604020202020204" pitchFamily="34" charset="0"/>
              <a:buChar char="•"/>
            </a:pPr>
            <a:r>
              <a:rPr lang="en-US" sz="1600" dirty="0">
                <a:solidFill>
                  <a:srgbClr val="595959"/>
                </a:solidFill>
                <a:effectLst/>
                <a:latin typeface="Arial" panose="020B0604020202020204" pitchFamily="34" charset="0"/>
              </a:rPr>
              <a:t>Represented by Pt in SMILES</a:t>
            </a:r>
          </a:p>
          <a:p>
            <a:pPr rtl="0" fontAlgn="base">
              <a:spcBef>
                <a:spcPts val="0"/>
              </a:spcBef>
              <a:spcAft>
                <a:spcPts val="1200"/>
              </a:spcAft>
              <a:buFont typeface="Arial" panose="020B0604020202020204" pitchFamily="34" charset="0"/>
              <a:buChar char="•"/>
            </a:pPr>
            <a:r>
              <a:rPr lang="en-US" dirty="0" err="1">
                <a:solidFill>
                  <a:srgbClr val="595959"/>
                </a:solidFill>
                <a:effectLst/>
                <a:latin typeface="Arial" panose="020B0604020202020204" pitchFamily="34" charset="0"/>
              </a:rPr>
              <a:t>Physisorbed</a:t>
            </a:r>
            <a:r>
              <a:rPr lang="en-US" dirty="0">
                <a:solidFill>
                  <a:srgbClr val="595959"/>
                </a:solidFill>
                <a:effectLst/>
                <a:latin typeface="Arial" panose="020B0604020202020204" pitchFamily="34" charset="0"/>
              </a:rPr>
              <a:t> species (van der Waals)</a:t>
            </a:r>
          </a:p>
          <a:p>
            <a:pPr lvl="1" fontAlgn="base">
              <a:spcAft>
                <a:spcPts val="1200"/>
              </a:spcAft>
              <a:buFont typeface="Arial" panose="020B0604020202020204" pitchFamily="34" charset="0"/>
              <a:buChar char="•"/>
            </a:pPr>
            <a:r>
              <a:rPr lang="en-US" sz="1600" dirty="0">
                <a:solidFill>
                  <a:srgbClr val="595959"/>
                </a:solidFill>
                <a:effectLst/>
                <a:latin typeface="Arial" panose="020B0604020202020204" pitchFamily="34" charset="0"/>
              </a:rPr>
              <a:t>In recipe: bond order 0</a:t>
            </a:r>
          </a:p>
          <a:p>
            <a:pPr lvl="1" fontAlgn="base">
              <a:spcAft>
                <a:spcPts val="3000"/>
              </a:spcAft>
              <a:buFont typeface="Arial" panose="020B0604020202020204" pitchFamily="34" charset="0"/>
              <a:buChar char="•"/>
            </a:pPr>
            <a:r>
              <a:rPr lang="en-US" sz="1600" dirty="0">
                <a:solidFill>
                  <a:srgbClr val="595959"/>
                </a:solidFill>
                <a:effectLst/>
                <a:latin typeface="Arial" panose="020B0604020202020204" pitchFamily="34" charset="0"/>
              </a:rPr>
              <a:t>Site must be still be specified</a:t>
            </a:r>
            <a:endParaRPr lang="en-US" dirty="0">
              <a:solidFill>
                <a:srgbClr val="595959"/>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effectLst/>
                <a:latin typeface="Arial" panose="020B0604020202020204" pitchFamily="34" charset="0"/>
              </a:rPr>
              <a:t>Multidentate adsorbates</a:t>
            </a:r>
          </a:p>
          <a:p>
            <a:pPr lvl="1" fontAlgn="base">
              <a:spcAft>
                <a:spcPts val="1200"/>
              </a:spcAft>
              <a:buFont typeface="Arial" panose="020B0604020202020204" pitchFamily="34" charset="0"/>
              <a:buChar char="•"/>
            </a:pPr>
            <a:r>
              <a:rPr lang="en-US" sz="1600" dirty="0">
                <a:solidFill>
                  <a:srgbClr val="595959"/>
                </a:solidFill>
                <a:effectLst/>
                <a:latin typeface="Arial" panose="020B0604020202020204" pitchFamily="34" charset="0"/>
              </a:rPr>
              <a:t>Multiple bonds with the surface</a:t>
            </a:r>
          </a:p>
          <a:p>
            <a:pPr lvl="1" fontAlgn="base">
              <a:spcAft>
                <a:spcPts val="1200"/>
              </a:spcAft>
              <a:buFont typeface="Arial" panose="020B0604020202020204" pitchFamily="34" charset="0"/>
              <a:buChar char="•"/>
            </a:pPr>
            <a:r>
              <a:rPr lang="en-US" sz="1600" dirty="0">
                <a:solidFill>
                  <a:srgbClr val="595959"/>
                </a:solidFill>
                <a:effectLst/>
                <a:latin typeface="Arial" panose="020B0604020202020204" pitchFamily="34" charset="0"/>
              </a:rPr>
              <a:t>Notation is straightforward</a:t>
            </a:r>
          </a:p>
          <a:p>
            <a:pPr rtl="0" fontAlgn="base">
              <a:spcBef>
                <a:spcPts val="0"/>
              </a:spcBef>
              <a:spcAft>
                <a:spcPts val="1200"/>
              </a:spcAft>
              <a:buFont typeface="Arial" panose="020B0604020202020204" pitchFamily="34" charset="0"/>
              <a:buChar char="•"/>
            </a:pPr>
            <a:endParaRPr lang="en-US" dirty="0">
              <a:solidFill>
                <a:srgbClr val="595959"/>
              </a:solidFill>
              <a:effectLst/>
              <a:latin typeface="Arial" panose="020B0604020202020204" pitchFamily="34" charset="0"/>
            </a:endParaRPr>
          </a:p>
        </p:txBody>
      </p:sp>
      <p:sp>
        <p:nvSpPr>
          <p:cNvPr id="6" name="TextBox 1">
            <a:extLst>
              <a:ext uri="{FF2B5EF4-FFF2-40B4-BE49-F238E27FC236}">
                <a16:creationId xmlns:a16="http://schemas.microsoft.com/office/drawing/2014/main" id="{CE3394D4-8DE3-83F3-902E-09F6E35902D2}"/>
              </a:ext>
            </a:extLst>
          </p:cNvPr>
          <p:cNvSpPr txBox="1"/>
          <p:nvPr/>
        </p:nvSpPr>
        <p:spPr>
          <a:xfrm>
            <a:off x="7912751" y="1388597"/>
            <a:ext cx="3643891"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CHX </a:t>
            </a:r>
          </a:p>
          <a:p>
            <a:r>
              <a:rPr lang="pl-PL" dirty="0">
                <a:latin typeface="Courier New" panose="02070309020205020404" pitchFamily="49" charset="0"/>
                <a:cs typeface="Courier New" panose="02070309020205020404" pitchFamily="49" charset="0"/>
              </a:rPr>
              <a:t>1 C u0 p0 c0 {2,S} {3,T}</a:t>
            </a:r>
          </a:p>
          <a:p>
            <a:r>
              <a:rPr lang="pl-PL" dirty="0">
                <a:latin typeface="Courier New" panose="02070309020205020404" pitchFamily="49" charset="0"/>
                <a:cs typeface="Courier New" panose="02070309020205020404" pitchFamily="49" charset="0"/>
              </a:rPr>
              <a:t>2 H u0 p0 c0 {</a:t>
            </a:r>
            <a:r>
              <a:rPr lang="de-DE" dirty="0">
                <a:latin typeface="Courier New" panose="02070309020205020404" pitchFamily="49" charset="0"/>
                <a:cs typeface="Courier New" panose="02070309020205020404" pitchFamily="49" charset="0"/>
              </a:rPr>
              <a:t>1</a:t>
            </a:r>
            <a:r>
              <a:rPr lang="pl-PL" dirty="0">
                <a:latin typeface="Courier New" panose="02070309020205020404" pitchFamily="49" charset="0"/>
                <a:cs typeface="Courier New" panose="02070309020205020404" pitchFamily="49" charset="0"/>
              </a:rPr>
              <a:t>,S}</a:t>
            </a:r>
          </a:p>
          <a:p>
            <a:r>
              <a:rPr lang="pl-PL" dirty="0">
                <a:latin typeface="Courier New" panose="02070309020205020404" pitchFamily="49" charset="0"/>
                <a:cs typeface="Courier New" panose="02070309020205020404" pitchFamily="49" charset="0"/>
              </a:rPr>
              <a:t>3 X u0 p0 c0 {1,T}</a:t>
            </a:r>
            <a:endParaRPr lang="en-US" dirty="0">
              <a:latin typeface="Courier New" panose="02070309020205020404" pitchFamily="49" charset="0"/>
              <a:cs typeface="Courier New" panose="02070309020205020404" pitchFamily="49" charset="0"/>
            </a:endParaRPr>
          </a:p>
        </p:txBody>
      </p:sp>
      <p:sp>
        <p:nvSpPr>
          <p:cNvPr id="9" name="TextBox 1">
            <a:extLst>
              <a:ext uri="{FF2B5EF4-FFF2-40B4-BE49-F238E27FC236}">
                <a16:creationId xmlns:a16="http://schemas.microsoft.com/office/drawing/2014/main" id="{6D1096AD-7148-3448-EAB7-F54B82CF6FD2}"/>
              </a:ext>
            </a:extLst>
          </p:cNvPr>
          <p:cNvSpPr txBox="1"/>
          <p:nvPr/>
        </p:nvSpPr>
        <p:spPr>
          <a:xfrm>
            <a:off x="6791399" y="4269075"/>
            <a:ext cx="5400601" cy="2308324"/>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C2H3X2 </a:t>
            </a:r>
          </a:p>
          <a:p>
            <a:r>
              <a:rPr lang="en-US" dirty="0">
                <a:latin typeface="Courier New" panose="02070309020205020404" pitchFamily="49" charset="0"/>
                <a:cs typeface="Courier New" panose="02070309020205020404" pitchFamily="49" charset="0"/>
              </a:rPr>
              <a:t>1 C u0 p0 c0 {2,S} {3,S} {4,S} {6,S}</a:t>
            </a:r>
          </a:p>
          <a:p>
            <a:r>
              <a:rPr lang="en-US" dirty="0">
                <a:latin typeface="Courier New" panose="02070309020205020404" pitchFamily="49" charset="0"/>
                <a:cs typeface="Courier New" panose="02070309020205020404" pitchFamily="49" charset="0"/>
              </a:rPr>
              <a:t>2 C u0 p0 c0 {1,S} {5,S} {7,D}</a:t>
            </a:r>
          </a:p>
          <a:p>
            <a:r>
              <a:rPr lang="en-US" dirty="0">
                <a:latin typeface="Courier New" panose="02070309020205020404" pitchFamily="49" charset="0"/>
                <a:cs typeface="Courier New" panose="02070309020205020404" pitchFamily="49" charset="0"/>
              </a:rPr>
              <a:t>3 H u0 p0 c0 {1,S}</a:t>
            </a:r>
          </a:p>
          <a:p>
            <a:r>
              <a:rPr lang="en-US" dirty="0">
                <a:latin typeface="Courier New" panose="02070309020205020404" pitchFamily="49" charset="0"/>
                <a:cs typeface="Courier New" panose="02070309020205020404" pitchFamily="49" charset="0"/>
              </a:rPr>
              <a:t>4 H u0 p0 c0 {1,S}</a:t>
            </a:r>
          </a:p>
          <a:p>
            <a:r>
              <a:rPr lang="en-US" dirty="0">
                <a:latin typeface="Courier New" panose="02070309020205020404" pitchFamily="49" charset="0"/>
                <a:cs typeface="Courier New" panose="02070309020205020404" pitchFamily="49" charset="0"/>
              </a:rPr>
              <a:t>5 H u0 p0 c0 {2,S}</a:t>
            </a:r>
          </a:p>
          <a:p>
            <a:r>
              <a:rPr lang="en-US" dirty="0">
                <a:latin typeface="Courier New" panose="02070309020205020404" pitchFamily="49" charset="0"/>
                <a:cs typeface="Courier New" panose="02070309020205020404" pitchFamily="49" charset="0"/>
              </a:rPr>
              <a:t>6 X u0 p0 c0 {1,S}</a:t>
            </a:r>
          </a:p>
          <a:p>
            <a:r>
              <a:rPr lang="en-US" dirty="0">
                <a:latin typeface="Courier New" panose="02070309020205020404" pitchFamily="49" charset="0"/>
                <a:cs typeface="Courier New" panose="02070309020205020404" pitchFamily="49" charset="0"/>
              </a:rPr>
              <a:t>7 X u0 p0 c0 {2,D}</a:t>
            </a:r>
          </a:p>
        </p:txBody>
      </p:sp>
      <p:grpSp>
        <p:nvGrpSpPr>
          <p:cNvPr id="2" name="Group 1">
            <a:extLst>
              <a:ext uri="{FF2B5EF4-FFF2-40B4-BE49-F238E27FC236}">
                <a16:creationId xmlns:a16="http://schemas.microsoft.com/office/drawing/2014/main" id="{6394742D-E1D3-EDC8-2B2C-9345D17C4FBB}"/>
              </a:ext>
            </a:extLst>
          </p:cNvPr>
          <p:cNvGrpSpPr/>
          <p:nvPr/>
        </p:nvGrpSpPr>
        <p:grpSpPr>
          <a:xfrm>
            <a:off x="7058086" y="1598800"/>
            <a:ext cx="632864" cy="775474"/>
            <a:chOff x="5055264" y="2146260"/>
            <a:chExt cx="632864" cy="775474"/>
          </a:xfrm>
        </p:grpSpPr>
        <p:sp>
          <p:nvSpPr>
            <p:cNvPr id="5" name="Oval 4">
              <a:extLst>
                <a:ext uri="{FF2B5EF4-FFF2-40B4-BE49-F238E27FC236}">
                  <a16:creationId xmlns:a16="http://schemas.microsoft.com/office/drawing/2014/main" id="{22F63F4E-2FB1-41E7-79B0-B84B0F84150E}"/>
                </a:ext>
              </a:extLst>
            </p:cNvPr>
            <p:cNvSpPr/>
            <p:nvPr/>
          </p:nvSpPr>
          <p:spPr>
            <a:xfrm>
              <a:off x="5170170" y="2615298"/>
              <a:ext cx="274320" cy="274320"/>
            </a:xfrm>
            <a:prstGeom prst="ellipse">
              <a:avLst/>
            </a:prstGeom>
            <a:solidFill>
              <a:schemeClr val="bg1"/>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953E42D-F9C8-8F54-1526-619C174B7EF4}"/>
                </a:ext>
              </a:extLst>
            </p:cNvPr>
            <p:cNvSpPr txBox="1"/>
            <p:nvPr/>
          </p:nvSpPr>
          <p:spPr>
            <a:xfrm>
              <a:off x="5093970" y="2583180"/>
              <a:ext cx="426720" cy="338554"/>
            </a:xfrm>
            <a:prstGeom prst="rect">
              <a:avLst/>
            </a:prstGeom>
            <a:noFill/>
          </p:spPr>
          <p:txBody>
            <a:bodyPr wrap="square">
              <a:spAutoFit/>
            </a:bodyPr>
            <a:lstStyle/>
            <a:p>
              <a:pPr algn="ctr"/>
              <a:r>
                <a:rPr lang="de-DE" sz="1600" dirty="0">
                  <a:solidFill>
                    <a:srgbClr val="FF40FF"/>
                  </a:solidFill>
                  <a:latin typeface="Arial" panose="020B0604020202020204" pitchFamily="34" charset="0"/>
                  <a:cs typeface="Arial" panose="020B0604020202020204" pitchFamily="34" charset="0"/>
                </a:rPr>
                <a:t>Pt</a:t>
              </a:r>
              <a:endParaRPr lang="en-US" sz="1600" dirty="0">
                <a:solidFill>
                  <a:srgbClr val="FF40FF"/>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C59F4E65-4158-1ADC-89A7-E847E6278BEB}"/>
                </a:ext>
              </a:extLst>
            </p:cNvPr>
            <p:cNvCxnSpPr>
              <a:cxnSpLocks/>
            </p:cNvCxnSpPr>
            <p:nvPr/>
          </p:nvCxnSpPr>
          <p:spPr>
            <a:xfrm flipV="1">
              <a:off x="5308600" y="2432418"/>
              <a:ext cx="0" cy="182880"/>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B691CC5-76ED-D80E-580D-D694BD039B68}"/>
                </a:ext>
              </a:extLst>
            </p:cNvPr>
            <p:cNvSpPr txBox="1"/>
            <p:nvPr/>
          </p:nvSpPr>
          <p:spPr>
            <a:xfrm>
              <a:off x="5055264" y="2146260"/>
              <a:ext cx="632864"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CH</a:t>
              </a:r>
              <a:endParaRPr lang="en-US" sz="1600" baseline="-25000" dirty="0">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4A868E29-73A0-2875-24AE-ED649E4CAAFB}"/>
              </a:ext>
            </a:extLst>
          </p:cNvPr>
          <p:cNvGrpSpPr>
            <a:grpSpLocks noChangeAspect="1"/>
          </p:cNvGrpSpPr>
          <p:nvPr/>
        </p:nvGrpSpPr>
        <p:grpSpPr>
          <a:xfrm>
            <a:off x="5400602" y="4747877"/>
            <a:ext cx="1119736" cy="937831"/>
            <a:chOff x="2424796" y="3004385"/>
            <a:chExt cx="1119736" cy="937831"/>
          </a:xfrm>
        </p:grpSpPr>
        <p:sp>
          <p:nvSpPr>
            <p:cNvPr id="12" name="Oval 11">
              <a:extLst>
                <a:ext uri="{FF2B5EF4-FFF2-40B4-BE49-F238E27FC236}">
                  <a16:creationId xmlns:a16="http://schemas.microsoft.com/office/drawing/2014/main" id="{E1367B91-B0BC-3717-15C7-5A8764041CF5}"/>
                </a:ext>
              </a:extLst>
            </p:cNvPr>
            <p:cNvSpPr/>
            <p:nvPr/>
          </p:nvSpPr>
          <p:spPr>
            <a:xfrm>
              <a:off x="2639627" y="3635780"/>
              <a:ext cx="274320" cy="274320"/>
            </a:xfrm>
            <a:prstGeom prst="ellipse">
              <a:avLst/>
            </a:prstGeom>
            <a:solidFill>
              <a:schemeClr val="bg1"/>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494B241-FAF9-F5CB-A9CE-336CC1AD50B4}"/>
                </a:ext>
              </a:extLst>
            </p:cNvPr>
            <p:cNvSpPr txBox="1"/>
            <p:nvPr/>
          </p:nvSpPr>
          <p:spPr>
            <a:xfrm>
              <a:off x="2563427" y="3603662"/>
              <a:ext cx="426720" cy="338554"/>
            </a:xfrm>
            <a:prstGeom prst="rect">
              <a:avLst/>
            </a:prstGeom>
            <a:noFill/>
          </p:spPr>
          <p:txBody>
            <a:bodyPr wrap="square">
              <a:spAutoFit/>
            </a:bodyPr>
            <a:lstStyle/>
            <a:p>
              <a:pPr algn="ctr"/>
              <a:r>
                <a:rPr lang="de-DE" sz="1600" dirty="0">
                  <a:solidFill>
                    <a:srgbClr val="FF40FF"/>
                  </a:solidFill>
                  <a:latin typeface="Arial" panose="020B0604020202020204" pitchFamily="34" charset="0"/>
                  <a:cs typeface="Arial" panose="020B0604020202020204" pitchFamily="34" charset="0"/>
                </a:rPr>
                <a:t>Pt</a:t>
              </a:r>
              <a:endParaRPr lang="en-US" sz="1600" dirty="0">
                <a:solidFill>
                  <a:srgbClr val="FF40FF"/>
                </a:solidFill>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FB2901DA-4E08-EED6-88EA-FFC19130C9E4}"/>
                </a:ext>
              </a:extLst>
            </p:cNvPr>
            <p:cNvCxnSpPr>
              <a:cxnSpLocks/>
            </p:cNvCxnSpPr>
            <p:nvPr/>
          </p:nvCxnSpPr>
          <p:spPr>
            <a:xfrm flipV="1">
              <a:off x="2774247" y="3452900"/>
              <a:ext cx="0" cy="182880"/>
            </a:xfrm>
            <a:prstGeom prst="line">
              <a:avLst/>
            </a:prstGeom>
            <a:ln w="1905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76BBE2-5CD3-0BE6-AED1-CD3A21ECAE44}"/>
                </a:ext>
              </a:extLst>
            </p:cNvPr>
            <p:cNvSpPr txBox="1"/>
            <p:nvPr/>
          </p:nvSpPr>
          <p:spPr>
            <a:xfrm>
              <a:off x="2658678" y="3173662"/>
              <a:ext cx="236218"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C</a:t>
              </a:r>
              <a:endParaRPr lang="en-US" sz="16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99C78E0-AAC2-ECB2-0D19-EE9540AEF2C7}"/>
                </a:ext>
              </a:extLst>
            </p:cNvPr>
            <p:cNvSpPr txBox="1"/>
            <p:nvPr/>
          </p:nvSpPr>
          <p:spPr>
            <a:xfrm>
              <a:off x="3084594" y="3173662"/>
              <a:ext cx="194681"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C</a:t>
              </a:r>
              <a:endParaRPr lang="en-US" sz="1600" baseline="-25000"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4B348CF7-A6A3-F70D-2B2E-69B6EE00E501}"/>
                </a:ext>
              </a:extLst>
            </p:cNvPr>
            <p:cNvSpPr/>
            <p:nvPr/>
          </p:nvSpPr>
          <p:spPr>
            <a:xfrm>
              <a:off x="3054429" y="3635780"/>
              <a:ext cx="274320" cy="274320"/>
            </a:xfrm>
            <a:prstGeom prst="ellipse">
              <a:avLst/>
            </a:prstGeom>
            <a:solidFill>
              <a:schemeClr val="bg1"/>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7E7445A-4CFA-4B65-DD0B-03573AF4FE6E}"/>
                </a:ext>
              </a:extLst>
            </p:cNvPr>
            <p:cNvSpPr txBox="1"/>
            <p:nvPr/>
          </p:nvSpPr>
          <p:spPr>
            <a:xfrm>
              <a:off x="2978229" y="3603662"/>
              <a:ext cx="398664" cy="338554"/>
            </a:xfrm>
            <a:prstGeom prst="rect">
              <a:avLst/>
            </a:prstGeom>
            <a:noFill/>
          </p:spPr>
          <p:txBody>
            <a:bodyPr wrap="square">
              <a:spAutoFit/>
            </a:bodyPr>
            <a:lstStyle/>
            <a:p>
              <a:pPr algn="ctr"/>
              <a:r>
                <a:rPr lang="de-DE" sz="1600" dirty="0">
                  <a:solidFill>
                    <a:srgbClr val="FF40FF"/>
                  </a:solidFill>
                  <a:latin typeface="Arial" panose="020B0604020202020204" pitchFamily="34" charset="0"/>
                  <a:cs typeface="Arial" panose="020B0604020202020204" pitchFamily="34" charset="0"/>
                </a:rPr>
                <a:t>Pt</a:t>
              </a:r>
              <a:endParaRPr lang="en-US" sz="1600" dirty="0">
                <a:solidFill>
                  <a:srgbClr val="FF40FF"/>
                </a:solidFill>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A2685D50-3069-3F79-1B49-66379C0616ED}"/>
                </a:ext>
              </a:extLst>
            </p:cNvPr>
            <p:cNvCxnSpPr>
              <a:cxnSpLocks/>
            </p:cNvCxnSpPr>
            <p:nvPr/>
          </p:nvCxnSpPr>
          <p:spPr>
            <a:xfrm flipV="1">
              <a:off x="3175714" y="3452900"/>
              <a:ext cx="0" cy="18288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E9C54FD-F851-2ACB-E231-EBF7F63FEDF4}"/>
                </a:ext>
              </a:extLst>
            </p:cNvPr>
            <p:cNvCxnSpPr>
              <a:cxnSpLocks/>
              <a:endCxn id="16" idx="1"/>
            </p:cNvCxnSpPr>
            <p:nvPr/>
          </p:nvCxnSpPr>
          <p:spPr>
            <a:xfrm>
              <a:off x="2850712" y="3342939"/>
              <a:ext cx="23388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E83E5CB-5F1B-7E32-2E53-CE8E051610F9}"/>
                </a:ext>
              </a:extLst>
            </p:cNvPr>
            <p:cNvCxnSpPr>
              <a:cxnSpLocks/>
            </p:cNvCxnSpPr>
            <p:nvPr/>
          </p:nvCxnSpPr>
          <p:spPr>
            <a:xfrm flipV="1">
              <a:off x="3243663" y="3189629"/>
              <a:ext cx="106560" cy="75473"/>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3DF179F-025C-48AC-89E2-EFF85CD646BF}"/>
                </a:ext>
              </a:extLst>
            </p:cNvPr>
            <p:cNvCxnSpPr>
              <a:cxnSpLocks/>
            </p:cNvCxnSpPr>
            <p:nvPr/>
          </p:nvCxnSpPr>
          <p:spPr>
            <a:xfrm flipH="1" flipV="1">
              <a:off x="2617433" y="3218153"/>
              <a:ext cx="99639" cy="62189"/>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A813301-B37B-CA6A-9FF4-356C2106395F}"/>
                </a:ext>
              </a:extLst>
            </p:cNvPr>
            <p:cNvCxnSpPr>
              <a:cxnSpLocks/>
            </p:cNvCxnSpPr>
            <p:nvPr/>
          </p:nvCxnSpPr>
          <p:spPr>
            <a:xfrm flipH="1">
              <a:off x="2621552" y="3394335"/>
              <a:ext cx="90533" cy="52644"/>
            </a:xfrm>
            <a:prstGeom prst="line">
              <a:avLst/>
            </a:prstGeom>
            <a:ln w="19050"/>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E453B24-B744-3058-A7D2-66365F9E726D}"/>
                </a:ext>
              </a:extLst>
            </p:cNvPr>
            <p:cNvSpPr txBox="1"/>
            <p:nvPr/>
          </p:nvSpPr>
          <p:spPr>
            <a:xfrm>
              <a:off x="2424796" y="3014411"/>
              <a:ext cx="236218"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H</a:t>
              </a:r>
              <a:endParaRPr lang="en-US" sz="16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FEE4E6BC-F70A-7D31-5B3C-51F077009494}"/>
                </a:ext>
              </a:extLst>
            </p:cNvPr>
            <p:cNvSpPr txBox="1"/>
            <p:nvPr/>
          </p:nvSpPr>
          <p:spPr>
            <a:xfrm>
              <a:off x="2429157" y="3275133"/>
              <a:ext cx="236218"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H</a:t>
              </a:r>
              <a:endParaRPr lang="en-US" sz="16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448AAA0-602B-C46C-F069-842A2AB7E2EB}"/>
                </a:ext>
              </a:extLst>
            </p:cNvPr>
            <p:cNvSpPr txBox="1"/>
            <p:nvPr/>
          </p:nvSpPr>
          <p:spPr>
            <a:xfrm>
              <a:off x="3308314" y="3004385"/>
              <a:ext cx="236218"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H</a:t>
              </a:r>
              <a:endParaRPr lang="en-US" sz="1600"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80207B78-D1F0-FF52-88A3-C020DE8DDC46}"/>
                </a:ext>
              </a:extLst>
            </p:cNvPr>
            <p:cNvCxnSpPr>
              <a:cxnSpLocks/>
            </p:cNvCxnSpPr>
            <p:nvPr/>
          </p:nvCxnSpPr>
          <p:spPr>
            <a:xfrm flipV="1">
              <a:off x="3213814" y="3454805"/>
              <a:ext cx="0" cy="182880"/>
            </a:xfrm>
            <a:prstGeom prst="line">
              <a:avLst/>
            </a:prstGeom>
            <a:ln w="19050"/>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39707E1F-4D6D-EEE9-00AF-B32C3E31414E}"/>
              </a:ext>
            </a:extLst>
          </p:cNvPr>
          <p:cNvSpPr txBox="1"/>
          <p:nvPr/>
        </p:nvSpPr>
        <p:spPr>
          <a:xfrm>
            <a:off x="8022910" y="2776310"/>
            <a:ext cx="3533732"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H2 </a:t>
            </a:r>
            <a:r>
              <a:rPr lang="en-US" dirty="0" err="1">
                <a:latin typeface="Courier New" panose="02070309020205020404" pitchFamily="49" charset="0"/>
                <a:cs typeface="Courier New" panose="02070309020205020404" pitchFamily="49" charset="0"/>
              </a:rPr>
              <a:t>Vdw</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1 X u0 p0 c0</a:t>
            </a:r>
          </a:p>
          <a:p>
            <a:r>
              <a:rPr lang="en-US" dirty="0">
                <a:latin typeface="Courier New" panose="02070309020205020404" pitchFamily="49" charset="0"/>
                <a:cs typeface="Courier New" panose="02070309020205020404" pitchFamily="49" charset="0"/>
              </a:rPr>
              <a:t>2 H u0 p0 c0 {3,S}</a:t>
            </a:r>
          </a:p>
          <a:p>
            <a:r>
              <a:rPr lang="en-US" dirty="0">
                <a:latin typeface="Courier New" panose="02070309020205020404" pitchFamily="49" charset="0"/>
                <a:cs typeface="Courier New" panose="02070309020205020404" pitchFamily="49" charset="0"/>
              </a:rPr>
              <a:t>3 H u0 p0 c0 {2,S}</a:t>
            </a:r>
          </a:p>
        </p:txBody>
      </p:sp>
      <p:grpSp>
        <p:nvGrpSpPr>
          <p:cNvPr id="29" name="Group 28">
            <a:extLst>
              <a:ext uri="{FF2B5EF4-FFF2-40B4-BE49-F238E27FC236}">
                <a16:creationId xmlns:a16="http://schemas.microsoft.com/office/drawing/2014/main" id="{E3F15400-40E5-5CBA-8256-44D3E1E0CDC4}"/>
              </a:ext>
            </a:extLst>
          </p:cNvPr>
          <p:cNvGrpSpPr/>
          <p:nvPr/>
        </p:nvGrpSpPr>
        <p:grpSpPr>
          <a:xfrm>
            <a:off x="7096792" y="2953998"/>
            <a:ext cx="632864" cy="793989"/>
            <a:chOff x="1873721" y="3139900"/>
            <a:chExt cx="632864" cy="793989"/>
          </a:xfrm>
        </p:grpSpPr>
        <p:grpSp>
          <p:nvGrpSpPr>
            <p:cNvPr id="30" name="Group 29">
              <a:extLst>
                <a:ext uri="{FF2B5EF4-FFF2-40B4-BE49-F238E27FC236}">
                  <a16:creationId xmlns:a16="http://schemas.microsoft.com/office/drawing/2014/main" id="{CFB157D3-C8CE-D407-E295-63BEEB4D6E7F}"/>
                </a:ext>
              </a:extLst>
            </p:cNvPr>
            <p:cNvGrpSpPr/>
            <p:nvPr/>
          </p:nvGrpSpPr>
          <p:grpSpPr>
            <a:xfrm>
              <a:off x="1873721" y="3139900"/>
              <a:ext cx="632864" cy="793989"/>
              <a:chOff x="5037031" y="2127745"/>
              <a:chExt cx="632864" cy="793989"/>
            </a:xfrm>
          </p:grpSpPr>
          <p:sp>
            <p:nvSpPr>
              <p:cNvPr id="32" name="Oval 31">
                <a:extLst>
                  <a:ext uri="{FF2B5EF4-FFF2-40B4-BE49-F238E27FC236}">
                    <a16:creationId xmlns:a16="http://schemas.microsoft.com/office/drawing/2014/main" id="{7D4B952F-BA0E-4ED3-472A-BA12E4F9A3C9}"/>
                  </a:ext>
                </a:extLst>
              </p:cNvPr>
              <p:cNvSpPr/>
              <p:nvPr/>
            </p:nvSpPr>
            <p:spPr>
              <a:xfrm>
                <a:off x="5170170" y="2615298"/>
                <a:ext cx="274320" cy="274320"/>
              </a:xfrm>
              <a:prstGeom prst="ellipse">
                <a:avLst/>
              </a:prstGeom>
              <a:solidFill>
                <a:schemeClr val="bg1"/>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01CE64-4762-6C49-164F-9971467F332A}"/>
                  </a:ext>
                </a:extLst>
              </p:cNvPr>
              <p:cNvSpPr txBox="1"/>
              <p:nvPr/>
            </p:nvSpPr>
            <p:spPr>
              <a:xfrm>
                <a:off x="5093970" y="2583180"/>
                <a:ext cx="426720" cy="338554"/>
              </a:xfrm>
              <a:prstGeom prst="rect">
                <a:avLst/>
              </a:prstGeom>
              <a:noFill/>
            </p:spPr>
            <p:txBody>
              <a:bodyPr wrap="square">
                <a:spAutoFit/>
              </a:bodyPr>
              <a:lstStyle/>
              <a:p>
                <a:pPr algn="ctr"/>
                <a:r>
                  <a:rPr lang="de-DE" sz="1600" dirty="0">
                    <a:solidFill>
                      <a:srgbClr val="FF40FF"/>
                    </a:solidFill>
                    <a:latin typeface="Arial" panose="020B0604020202020204" pitchFamily="34" charset="0"/>
                    <a:cs typeface="Arial" panose="020B0604020202020204" pitchFamily="34" charset="0"/>
                  </a:rPr>
                  <a:t>Pt</a:t>
                </a:r>
                <a:endParaRPr lang="en-US" sz="1600" dirty="0">
                  <a:solidFill>
                    <a:srgbClr val="FF40FF"/>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D1B97E-56B8-2016-8FA1-6212471F989A}"/>
                  </a:ext>
                </a:extLst>
              </p:cNvPr>
              <p:cNvSpPr txBox="1"/>
              <p:nvPr/>
            </p:nvSpPr>
            <p:spPr>
              <a:xfrm>
                <a:off x="5037031" y="2127745"/>
                <a:ext cx="632864"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H</a:t>
                </a:r>
                <a:r>
                  <a:rPr lang="de-DE" sz="1600" baseline="-25000" dirty="0">
                    <a:latin typeface="Arial" panose="020B0604020202020204" pitchFamily="34" charset="0"/>
                    <a:cs typeface="Arial" panose="020B0604020202020204" pitchFamily="34" charset="0"/>
                  </a:rPr>
                  <a:t>2</a:t>
                </a:r>
                <a:endParaRPr lang="en-US" sz="1600" baseline="-25000" dirty="0">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08575B1E-A246-0413-7B42-DF98BC4E11BA}"/>
                </a:ext>
              </a:extLst>
            </p:cNvPr>
            <p:cNvCxnSpPr>
              <a:cxnSpLocks/>
            </p:cNvCxnSpPr>
            <p:nvPr/>
          </p:nvCxnSpPr>
          <p:spPr>
            <a:xfrm flipH="1">
              <a:off x="2150020" y="3400749"/>
              <a:ext cx="2854" cy="224378"/>
            </a:xfrm>
            <a:prstGeom prst="line">
              <a:avLst/>
            </a:prstGeom>
            <a:ln w="19050">
              <a:prstDash val="sysDot"/>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9AB659E7-409A-F117-6B86-2CB5C5EE9ACE}"/>
              </a:ext>
            </a:extLst>
          </p:cNvPr>
          <p:cNvCxnSpPr>
            <a:cxnSpLocks/>
          </p:cNvCxnSpPr>
          <p:nvPr/>
        </p:nvCxnSpPr>
        <p:spPr>
          <a:xfrm flipV="1">
            <a:off x="7273322" y="1883022"/>
            <a:ext cx="0" cy="18288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6D98CCA-4C9E-FF01-D96C-8181DE03258A}"/>
              </a:ext>
            </a:extLst>
          </p:cNvPr>
          <p:cNvCxnSpPr>
            <a:cxnSpLocks/>
          </p:cNvCxnSpPr>
          <p:nvPr/>
        </p:nvCxnSpPr>
        <p:spPr>
          <a:xfrm flipV="1">
            <a:off x="7351427" y="1884927"/>
            <a:ext cx="0" cy="182880"/>
          </a:xfrm>
          <a:prstGeom prst="line">
            <a:avLst/>
          </a:prstGeom>
          <a:ln w="19050"/>
        </p:spPr>
        <p:style>
          <a:lnRef idx="1">
            <a:schemeClr val="dk1"/>
          </a:lnRef>
          <a:fillRef idx="0">
            <a:schemeClr val="dk1"/>
          </a:fillRef>
          <a:effectRef idx="0">
            <a:schemeClr val="dk1"/>
          </a:effectRef>
          <a:fontRef idx="minor">
            <a:schemeClr val="tx1"/>
          </a:fontRef>
        </p:style>
      </p:cxnSp>
      <p:sp>
        <p:nvSpPr>
          <p:cNvPr id="39" name="Title 2">
            <a:extLst>
              <a:ext uri="{FF2B5EF4-FFF2-40B4-BE49-F238E27FC236}">
                <a16:creationId xmlns:a16="http://schemas.microsoft.com/office/drawing/2014/main" id="{EAFE0BB0-B2DD-2B6D-455C-78773D3EAB3F}"/>
              </a:ext>
            </a:extLst>
          </p:cNvPr>
          <p:cNvSpPr txBox="1">
            <a:spLocks/>
          </p:cNvSpPr>
          <p:nvPr/>
        </p:nvSpPr>
        <p:spPr>
          <a:xfrm>
            <a:off x="838200" y="2033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Source Sans Pro" panose="020B0503030403020204" pitchFamily="34" charset="0"/>
                <a:cs typeface="+mj-cs"/>
              </a:defRPr>
            </a:lvl1pPr>
          </a:lstStyle>
          <a:p>
            <a:r>
              <a:rPr lang="en-US"/>
              <a:t>Representation of adsorbates</a:t>
            </a:r>
            <a:endParaRPr lang="en-US" dirty="0"/>
          </a:p>
        </p:txBody>
      </p:sp>
    </p:spTree>
    <p:extLst>
      <p:ext uri="{BB962C8B-B14F-4D97-AF65-F5344CB8AC3E}">
        <p14:creationId xmlns:p14="http://schemas.microsoft.com/office/powerpoint/2010/main" val="64413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B0D-CF91-15DF-813D-11E01A07FE48}"/>
              </a:ext>
            </a:extLst>
          </p:cNvPr>
          <p:cNvSpPr>
            <a:spLocks noGrp="1"/>
          </p:cNvSpPr>
          <p:nvPr>
            <p:ph type="title"/>
          </p:nvPr>
        </p:nvSpPr>
        <p:spPr>
          <a:xfrm>
            <a:off x="1981200" y="2048005"/>
            <a:ext cx="8229600" cy="1828800"/>
          </a:xfrm>
        </p:spPr>
        <p:txBody>
          <a:bodyPr/>
          <a:lstStyle/>
          <a:p>
            <a:pPr algn="ctr"/>
            <a:r>
              <a:rPr lang="en-US" dirty="0"/>
              <a:t>1. RMG Overview</a:t>
            </a:r>
          </a:p>
        </p:txBody>
      </p:sp>
    </p:spTree>
    <p:extLst>
      <p:ext uri="{BB962C8B-B14F-4D97-AF65-F5344CB8AC3E}">
        <p14:creationId xmlns:p14="http://schemas.microsoft.com/office/powerpoint/2010/main" val="3962210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805172"/>
            <a:ext cx="10668000" cy="4247317"/>
          </a:xfrm>
          <a:prstGeom prst="rect">
            <a:avLst/>
          </a:prstGeom>
          <a:noFill/>
        </p:spPr>
        <p:txBody>
          <a:bodyPr wrap="square" rtlCol="0">
            <a:spAutoFit/>
          </a:bodyPr>
          <a:lstStyle/>
          <a:p>
            <a:pPr rtl="0" fontAlgn="base">
              <a:spcBef>
                <a:spcPts val="0"/>
              </a:spcBef>
              <a:spcAft>
                <a:spcPts val="1200"/>
              </a:spcAft>
              <a:buFont typeface="Arial" panose="020B0604020202020204" pitchFamily="34" charset="0"/>
              <a:buChar char="•"/>
            </a:pPr>
            <a:r>
              <a:rPr lang="en-US" dirty="0">
                <a:solidFill>
                  <a:srgbClr val="595959"/>
                </a:solidFill>
                <a:effectLst/>
                <a:latin typeface="Arial" panose="020B0604020202020204" pitchFamily="34" charset="0"/>
              </a:rPr>
              <a:t>Tree-structured DFT database </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Pt(111)</a:t>
            </a:r>
            <a:endParaRPr lang="en-US" dirty="0">
              <a:solidFill>
                <a:srgbClr val="595959"/>
              </a:solidFill>
              <a:effectLst/>
              <a:latin typeface="Arial" panose="020B0604020202020204" pitchFamily="34" charset="0"/>
            </a:endParaRPr>
          </a:p>
          <a:p>
            <a:pPr lvl="1" fontAlgn="base">
              <a:spcAft>
                <a:spcPts val="1200"/>
              </a:spcAft>
              <a:buFont typeface="Arial" panose="020B0604020202020204" pitchFamily="34" charset="0"/>
              <a:buChar char="•"/>
            </a:pPr>
            <a:r>
              <a:rPr lang="en-US" dirty="0">
                <a:solidFill>
                  <a:srgbClr val="595959"/>
                </a:solidFill>
                <a:effectLst/>
                <a:latin typeface="Arial" panose="020B0604020202020204" pitchFamily="34" charset="0"/>
              </a:rPr>
              <a:t>108 species</a:t>
            </a:r>
          </a:p>
          <a:p>
            <a:pPr lvl="1" fontAlgn="base">
              <a:spcAft>
                <a:spcPts val="1200"/>
              </a:spcAft>
              <a:buFont typeface="Arial" panose="020B0604020202020204" pitchFamily="34" charset="0"/>
              <a:buChar char="•"/>
            </a:pPr>
            <a:r>
              <a:rPr lang="en-US" dirty="0">
                <a:solidFill>
                  <a:srgbClr val="595959"/>
                </a:solidFill>
                <a:effectLst/>
                <a:latin typeface="Arial" panose="020B0604020202020204" pitchFamily="34" charset="0"/>
              </a:rPr>
              <a:t>BEEF-</a:t>
            </a:r>
            <a:r>
              <a:rPr lang="en-US" dirty="0" err="1">
                <a:solidFill>
                  <a:srgbClr val="595959"/>
                </a:solidFill>
                <a:effectLst/>
                <a:latin typeface="Arial" panose="020B0604020202020204" pitchFamily="34" charset="0"/>
              </a:rPr>
              <a:t>vdW</a:t>
            </a:r>
            <a:r>
              <a:rPr lang="en-US" dirty="0">
                <a:solidFill>
                  <a:srgbClr val="595959"/>
                </a:solidFill>
                <a:effectLst/>
                <a:latin typeface="Arial" panose="020B0604020202020204" pitchFamily="34" charset="0"/>
              </a:rPr>
              <a:t> </a:t>
            </a:r>
          </a:p>
          <a:p>
            <a:pPr rtl="0" fontAlgn="base">
              <a:spcBef>
                <a:spcPts val="0"/>
              </a:spcBef>
              <a:spcAft>
                <a:spcPts val="1200"/>
              </a:spcAft>
              <a:buFont typeface="Arial" panose="020B0604020202020204" pitchFamily="34" charset="0"/>
              <a:buChar char="•"/>
            </a:pPr>
            <a:endParaRPr lang="en-US" dirty="0">
              <a:solidFill>
                <a:srgbClr val="595959"/>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effectLst/>
                <a:latin typeface="Arial" panose="020B0604020202020204" pitchFamily="34" charset="0"/>
              </a:rPr>
              <a:t>Includes all species with no</a:t>
            </a:r>
          </a:p>
          <a:p>
            <a:pPr rtl="0" fontAlgn="base">
              <a:spcBef>
                <a:spcPts val="0"/>
              </a:spcBef>
              <a:spcAft>
                <a:spcPts val="1200"/>
              </a:spcAft>
            </a:pPr>
            <a:r>
              <a:rPr lang="en-US" dirty="0">
                <a:solidFill>
                  <a:srgbClr val="595959"/>
                </a:solidFill>
                <a:effectLst/>
                <a:latin typeface="Arial" panose="020B0604020202020204" pitchFamily="34" charset="0"/>
              </a:rPr>
              <a:t>more than 2 heavy atoms</a:t>
            </a:r>
          </a:p>
          <a:p>
            <a:pPr rtl="0" fontAlgn="base">
              <a:spcBef>
                <a:spcPts val="0"/>
              </a:spcBef>
              <a:spcAft>
                <a:spcPts val="1200"/>
              </a:spcAft>
              <a:buFont typeface="Arial" panose="020B0604020202020204" pitchFamily="34" charset="0"/>
              <a:buChar char="•"/>
            </a:pPr>
            <a:endParaRPr lang="en-US" dirty="0">
              <a:solidFill>
                <a:srgbClr val="595959"/>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effectLst/>
                <a:latin typeface="Arial" panose="020B0604020202020204" pitchFamily="34" charset="0"/>
              </a:rPr>
              <a:t>Some heavier adsorbates</a:t>
            </a:r>
          </a:p>
          <a:p>
            <a:pPr rtl="0" fontAlgn="base">
              <a:spcBef>
                <a:spcPts val="0"/>
              </a:spcBef>
              <a:spcAft>
                <a:spcPts val="1200"/>
              </a:spcAft>
            </a:pPr>
            <a:r>
              <a:rPr lang="en-US" dirty="0">
                <a:solidFill>
                  <a:srgbClr val="595959"/>
                </a:solidFill>
                <a:effectLst/>
                <a:latin typeface="Arial" panose="020B0604020202020204" pitchFamily="34" charset="0"/>
              </a:rPr>
              <a:t>have been added</a:t>
            </a:r>
          </a:p>
        </p:txBody>
      </p:sp>
      <p:sp>
        <p:nvSpPr>
          <p:cNvPr id="3" name="Title 2"/>
          <p:cNvSpPr>
            <a:spLocks noGrp="1"/>
          </p:cNvSpPr>
          <p:nvPr>
            <p:ph type="title"/>
          </p:nvPr>
        </p:nvSpPr>
        <p:spPr>
          <a:xfrm>
            <a:off x="838200" y="177432"/>
            <a:ext cx="10515600" cy="1325563"/>
          </a:xfrm>
        </p:spPr>
        <p:txBody>
          <a:bodyPr/>
          <a:lstStyle/>
          <a:p>
            <a:r>
              <a:rPr lang="en-US" dirty="0"/>
              <a:t>Thermochemistry of Adsorbates</a:t>
            </a:r>
          </a:p>
        </p:txBody>
      </p:sp>
      <p:pic>
        <p:nvPicPr>
          <p:cNvPr id="7" name="Picture 6" descr="Diagram&#10;&#10;Description automatically generated">
            <a:extLst>
              <a:ext uri="{FF2B5EF4-FFF2-40B4-BE49-F238E27FC236}">
                <a16:creationId xmlns:a16="http://schemas.microsoft.com/office/drawing/2014/main" id="{2C0C16A1-1D5E-2048-14B5-21B3397CB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754" y="1480010"/>
            <a:ext cx="8081106" cy="4572479"/>
          </a:xfrm>
          <a:prstGeom prst="rect">
            <a:avLst/>
          </a:prstGeom>
        </p:spPr>
      </p:pic>
      <p:sp>
        <p:nvSpPr>
          <p:cNvPr id="2" name="Rectangle 1">
            <a:extLst>
              <a:ext uri="{FF2B5EF4-FFF2-40B4-BE49-F238E27FC236}">
                <a16:creationId xmlns:a16="http://schemas.microsoft.com/office/drawing/2014/main" id="{784A0D9C-9D5F-1E4B-62EB-197CE7DB02CD}"/>
              </a:ext>
            </a:extLst>
          </p:cNvPr>
          <p:cNvSpPr/>
          <p:nvPr/>
        </p:nvSpPr>
        <p:spPr>
          <a:xfrm>
            <a:off x="10059908" y="1582585"/>
            <a:ext cx="1835759" cy="307777"/>
          </a:xfrm>
          <a:prstGeom prst="rect">
            <a:avLst/>
          </a:prstGeom>
        </p:spPr>
        <p:txBody>
          <a:bodyPr wrap="none">
            <a:spAutoFit/>
          </a:bodyPr>
          <a:lstStyle/>
          <a:p>
            <a:r>
              <a:rPr lang="en-US" sz="1400" dirty="0">
                <a:latin typeface="Gill Sans Light" panose="020B0302020104020203" pitchFamily="34" charset="-79"/>
                <a:cs typeface="Gill Sans Light" panose="020B0302020104020203" pitchFamily="34" charset="-79"/>
              </a:rPr>
              <a:t>Blondal et al., (2019)</a:t>
            </a:r>
          </a:p>
        </p:txBody>
      </p:sp>
      <p:sp>
        <p:nvSpPr>
          <p:cNvPr id="6" name="Rectangle 5">
            <a:extLst>
              <a:ext uri="{FF2B5EF4-FFF2-40B4-BE49-F238E27FC236}">
                <a16:creationId xmlns:a16="http://schemas.microsoft.com/office/drawing/2014/main" id="{0936D316-DA6E-0633-6133-E3D2DD7845F2}"/>
              </a:ext>
            </a:extLst>
          </p:cNvPr>
          <p:cNvSpPr/>
          <p:nvPr/>
        </p:nvSpPr>
        <p:spPr>
          <a:xfrm>
            <a:off x="1765653" y="6338986"/>
            <a:ext cx="2573140" cy="307777"/>
          </a:xfrm>
          <a:prstGeom prst="rect">
            <a:avLst/>
          </a:prstGeom>
        </p:spPr>
        <p:txBody>
          <a:bodyPr wrap="none">
            <a:spAutoFit/>
          </a:bodyPr>
          <a:lstStyle/>
          <a:p>
            <a:r>
              <a:rPr lang="en-US" sz="1400" dirty="0">
                <a:latin typeface="Gill Sans Light" panose="020B0302020104020203" pitchFamily="34" charset="-79"/>
                <a:cs typeface="Gill Sans Light" panose="020B0302020104020203" pitchFamily="34" charset="-79"/>
              </a:rPr>
              <a:t>Kreitz et al., </a:t>
            </a:r>
            <a:r>
              <a:rPr lang="en-US" sz="1400" dirty="0" err="1">
                <a:latin typeface="Gill Sans Light" panose="020B0302020104020203" pitchFamily="34" charset="-79"/>
                <a:cs typeface="Gill Sans Light" panose="020B0302020104020203" pitchFamily="34" charset="-79"/>
              </a:rPr>
              <a:t>ChemRxiv</a:t>
            </a:r>
            <a:r>
              <a:rPr lang="en-US" sz="1400" dirty="0">
                <a:latin typeface="Gill Sans Light" panose="020B0302020104020203" pitchFamily="34" charset="-79"/>
                <a:cs typeface="Gill Sans Light" panose="020B0302020104020203" pitchFamily="34" charset="-79"/>
              </a:rPr>
              <a:t> (2022)</a:t>
            </a:r>
          </a:p>
        </p:txBody>
      </p:sp>
    </p:spTree>
    <p:extLst>
      <p:ext uri="{BB962C8B-B14F-4D97-AF65-F5344CB8AC3E}">
        <p14:creationId xmlns:p14="http://schemas.microsoft.com/office/powerpoint/2010/main" val="156562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805172"/>
            <a:ext cx="10668000" cy="3816429"/>
          </a:xfrm>
          <a:prstGeom prst="rect">
            <a:avLst/>
          </a:prstGeom>
          <a:noFill/>
        </p:spPr>
        <p:txBody>
          <a:bodyPr wrap="square" rtlCol="0">
            <a:spAutoFit/>
          </a:bodyPr>
          <a:lstStyle/>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Linear scaling relations</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Descriptor species</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d-band principle</a:t>
            </a:r>
          </a:p>
          <a:p>
            <a:pPr lvl="1" fontAlgn="base">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One database to rule them all! </a:t>
            </a:r>
          </a:p>
          <a:p>
            <a:pPr lvl="1" fontAlgn="base">
              <a:spcAft>
                <a:spcPts val="1200"/>
              </a:spcAft>
              <a:buFont typeface="Arial" panose="020B0604020202020204" pitchFamily="34" charset="0"/>
              <a:buChar char="•"/>
            </a:pPr>
            <a:r>
              <a:rPr lang="en-US" dirty="0">
                <a:solidFill>
                  <a:srgbClr val="595959"/>
                </a:solidFill>
                <a:effectLst/>
                <a:latin typeface="Arial" panose="020B0604020202020204" pitchFamily="34" charset="0"/>
              </a:rPr>
              <a:t>Estimate the </a:t>
            </a:r>
            <a:r>
              <a:rPr lang="en-US" dirty="0" err="1">
                <a:solidFill>
                  <a:srgbClr val="595959"/>
                </a:solidFill>
                <a:effectLst/>
                <a:latin typeface="Arial" panose="020B0604020202020204" pitchFamily="34" charset="0"/>
              </a:rPr>
              <a:t>thermo</a:t>
            </a:r>
            <a:r>
              <a:rPr lang="en-US" dirty="0">
                <a:solidFill>
                  <a:srgbClr val="595959"/>
                </a:solidFill>
                <a:effectLst/>
                <a:latin typeface="Arial" panose="020B0604020202020204" pitchFamily="34" charset="0"/>
              </a:rPr>
              <a:t> of all metals from Pt(111)</a:t>
            </a:r>
            <a:endParaRPr lang="en-US" dirty="0">
              <a:solidFill>
                <a:srgbClr val="595959"/>
              </a:solidFill>
              <a:latin typeface="Arial" panose="020B0604020202020204" pitchFamily="34" charset="0"/>
            </a:endParaRPr>
          </a:p>
          <a:p>
            <a:pPr lvl="1" fontAlgn="base">
              <a:spcAft>
                <a:spcPts val="1200"/>
              </a:spcAft>
              <a:buFont typeface="Arial" panose="020B0604020202020204" pitchFamily="34" charset="0"/>
              <a:buChar char="•"/>
            </a:pPr>
            <a:r>
              <a:rPr lang="en-US" dirty="0">
                <a:solidFill>
                  <a:srgbClr val="595959"/>
                </a:solidFill>
                <a:effectLst/>
                <a:latin typeface="Arial" panose="020B0604020202020204" pitchFamily="34" charset="0"/>
              </a:rPr>
              <a:t>Only applicable for other (111) facets!</a:t>
            </a:r>
          </a:p>
          <a:p>
            <a:pPr rtl="0" fontAlgn="base">
              <a:spcBef>
                <a:spcPts val="0"/>
              </a:spcBef>
              <a:spcAft>
                <a:spcPts val="1200"/>
              </a:spcAft>
              <a:buFont typeface="Arial" panose="020B0604020202020204" pitchFamily="34" charset="0"/>
              <a:buChar char="•"/>
            </a:pPr>
            <a:endParaRPr lang="en-US" dirty="0">
              <a:solidFill>
                <a:srgbClr val="595959"/>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Works also for complex adsorbates</a:t>
            </a:r>
            <a:endParaRPr lang="en-US" dirty="0">
              <a:solidFill>
                <a:srgbClr val="595959"/>
              </a:solidFill>
              <a:effectLst/>
              <a:latin typeface="Arial" panose="020B0604020202020204" pitchFamily="34" charset="0"/>
            </a:endParaRPr>
          </a:p>
        </p:txBody>
      </p:sp>
      <p:sp>
        <p:nvSpPr>
          <p:cNvPr id="3" name="Title 2"/>
          <p:cNvSpPr>
            <a:spLocks noGrp="1"/>
          </p:cNvSpPr>
          <p:nvPr>
            <p:ph type="title"/>
          </p:nvPr>
        </p:nvSpPr>
        <p:spPr>
          <a:xfrm>
            <a:off x="838200" y="196683"/>
            <a:ext cx="10515600" cy="1325563"/>
          </a:xfrm>
        </p:spPr>
        <p:txBody>
          <a:bodyPr/>
          <a:lstStyle/>
          <a:p>
            <a:r>
              <a:rPr lang="en-US" dirty="0"/>
              <a:t>Estimate binding energies on other metals</a:t>
            </a:r>
          </a:p>
        </p:txBody>
      </p:sp>
      <p:pic>
        <p:nvPicPr>
          <p:cNvPr id="2" name="Content Placeholder 4">
            <a:extLst>
              <a:ext uri="{FF2B5EF4-FFF2-40B4-BE49-F238E27FC236}">
                <a16:creationId xmlns:a16="http://schemas.microsoft.com/office/drawing/2014/main" id="{5E6EACD4-6C34-78F3-D7E7-8A833102B471}"/>
              </a:ext>
            </a:extLst>
          </p:cNvPr>
          <p:cNvPicPr>
            <a:picLocks noChangeAspect="1"/>
          </p:cNvPicPr>
          <p:nvPr/>
        </p:nvPicPr>
        <p:blipFill rotWithShape="1">
          <a:blip r:embed="rId2"/>
          <a:srcRect r="49891" b="50319"/>
          <a:stretch/>
        </p:blipFill>
        <p:spPr>
          <a:xfrm>
            <a:off x="7027305" y="1405658"/>
            <a:ext cx="5042775" cy="4740556"/>
          </a:xfrm>
          <a:prstGeom prst="rect">
            <a:avLst/>
          </a:prstGeom>
        </p:spPr>
      </p:pic>
      <p:sp>
        <p:nvSpPr>
          <p:cNvPr id="5" name="Rectangle 4">
            <a:extLst>
              <a:ext uri="{FF2B5EF4-FFF2-40B4-BE49-F238E27FC236}">
                <a16:creationId xmlns:a16="http://schemas.microsoft.com/office/drawing/2014/main" id="{13FC62CC-F301-B46D-90F8-DF550F961B32}"/>
              </a:ext>
            </a:extLst>
          </p:cNvPr>
          <p:cNvSpPr/>
          <p:nvPr/>
        </p:nvSpPr>
        <p:spPr>
          <a:xfrm>
            <a:off x="7246265" y="6076032"/>
            <a:ext cx="3763659" cy="307777"/>
          </a:xfrm>
          <a:prstGeom prst="rect">
            <a:avLst/>
          </a:prstGeom>
        </p:spPr>
        <p:txBody>
          <a:bodyPr wrap="none">
            <a:spAutoFit/>
          </a:bodyPr>
          <a:lstStyle/>
          <a:p>
            <a:r>
              <a:rPr lang="en-US" sz="1400" dirty="0" err="1">
                <a:latin typeface="Gill Sans Light" panose="020B0302020104020203" pitchFamily="34" charset="-79"/>
                <a:cs typeface="Gill Sans Light" panose="020B0302020104020203" pitchFamily="34" charset="-79"/>
              </a:rPr>
              <a:t>Abild</a:t>
            </a:r>
            <a:r>
              <a:rPr lang="en-US" sz="1400" dirty="0">
                <a:latin typeface="Gill Sans Light" panose="020B0302020104020203" pitchFamily="34" charset="-79"/>
                <a:cs typeface="Gill Sans Light" panose="020B0302020104020203" pitchFamily="34" charset="-79"/>
              </a:rPr>
              <a:t>-Pedersen et al., Phys. Rev. Lett. (2007)</a:t>
            </a:r>
          </a:p>
        </p:txBody>
      </p:sp>
      <p:sp>
        <p:nvSpPr>
          <p:cNvPr id="6" name="TextBox 5">
            <a:extLst>
              <a:ext uri="{FF2B5EF4-FFF2-40B4-BE49-F238E27FC236}">
                <a16:creationId xmlns:a16="http://schemas.microsoft.com/office/drawing/2014/main" id="{4937A929-B8E7-8A31-84C5-8F0AA65BA9E0}"/>
              </a:ext>
            </a:extLst>
          </p:cNvPr>
          <p:cNvSpPr txBox="1"/>
          <p:nvPr/>
        </p:nvSpPr>
        <p:spPr>
          <a:xfrm>
            <a:off x="10796588" y="2002581"/>
            <a:ext cx="16891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CH</a:t>
            </a:r>
            <a:r>
              <a:rPr lang="en-US" sz="2400" b="1" baseline="-25000" dirty="0">
                <a:latin typeface="Times New Roman" panose="02020603050405020304" pitchFamily="18" charset="0"/>
                <a:cs typeface="Times New Roman" panose="02020603050405020304" pitchFamily="18" charset="0"/>
              </a:rPr>
              <a:t>3</a:t>
            </a:r>
            <a:r>
              <a:rPr lang="en-US" sz="2400" b="1" dirty="0">
                <a:latin typeface="Times New Roman" panose="02020603050405020304" pitchFamily="18" charset="0"/>
                <a:cs typeface="Times New Roman" panose="02020603050405020304" pitchFamily="18" charset="0"/>
              </a:rPr>
              <a:t>-X</a:t>
            </a:r>
          </a:p>
        </p:txBody>
      </p:sp>
      <p:sp>
        <p:nvSpPr>
          <p:cNvPr id="8" name="TextBox 7">
            <a:extLst>
              <a:ext uri="{FF2B5EF4-FFF2-40B4-BE49-F238E27FC236}">
                <a16:creationId xmlns:a16="http://schemas.microsoft.com/office/drawing/2014/main" id="{B4791E16-6F0F-0AEC-87D8-CABB4C1A42E1}"/>
              </a:ext>
            </a:extLst>
          </p:cNvPr>
          <p:cNvSpPr txBox="1"/>
          <p:nvPr/>
        </p:nvSpPr>
        <p:spPr>
          <a:xfrm>
            <a:off x="9114155" y="2844996"/>
            <a:ext cx="16891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CH</a:t>
            </a:r>
            <a:r>
              <a:rPr lang="en-US" sz="2400" b="1" baseline="-25000" dirty="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=X</a:t>
            </a:r>
          </a:p>
        </p:txBody>
      </p:sp>
      <p:sp>
        <p:nvSpPr>
          <p:cNvPr id="9" name="TextBox 8">
            <a:extLst>
              <a:ext uri="{FF2B5EF4-FFF2-40B4-BE49-F238E27FC236}">
                <a16:creationId xmlns:a16="http://schemas.microsoft.com/office/drawing/2014/main" id="{3337E487-DBEA-F65D-863F-3B1E877FE8D5}"/>
              </a:ext>
            </a:extLst>
          </p:cNvPr>
          <p:cNvSpPr txBox="1"/>
          <p:nvPr/>
        </p:nvSpPr>
        <p:spPr>
          <a:xfrm>
            <a:off x="10803255" y="3718164"/>
            <a:ext cx="16891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CH≡X</a:t>
            </a:r>
          </a:p>
        </p:txBody>
      </p:sp>
      <p:pic>
        <p:nvPicPr>
          <p:cNvPr id="10" name="Picture 9" descr="Diagram&#10;&#10;Description automatically generated">
            <a:extLst>
              <a:ext uri="{FF2B5EF4-FFF2-40B4-BE49-F238E27FC236}">
                <a16:creationId xmlns:a16="http://schemas.microsoft.com/office/drawing/2014/main" id="{CE9321D5-76F2-01D9-9291-05EEB56233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3984" y="1562744"/>
            <a:ext cx="5618016" cy="4212119"/>
          </a:xfrm>
          <a:prstGeom prst="rect">
            <a:avLst/>
          </a:prstGeom>
        </p:spPr>
      </p:pic>
    </p:spTree>
    <p:extLst>
      <p:ext uri="{BB962C8B-B14F-4D97-AF65-F5344CB8AC3E}">
        <p14:creationId xmlns:p14="http://schemas.microsoft.com/office/powerpoint/2010/main" val="428438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96683"/>
            <a:ext cx="10515600" cy="1325563"/>
          </a:xfrm>
        </p:spPr>
        <p:txBody>
          <a:bodyPr/>
          <a:lstStyle/>
          <a:p>
            <a:r>
              <a:rPr lang="en-US" dirty="0"/>
              <a:t>Linear scaling relations</a:t>
            </a:r>
          </a:p>
        </p:txBody>
      </p:sp>
      <p:sp>
        <p:nvSpPr>
          <p:cNvPr id="5" name="Rectangle 4">
            <a:extLst>
              <a:ext uri="{FF2B5EF4-FFF2-40B4-BE49-F238E27FC236}">
                <a16:creationId xmlns:a16="http://schemas.microsoft.com/office/drawing/2014/main" id="{13FC62CC-F301-B46D-90F8-DF550F961B32}"/>
              </a:ext>
            </a:extLst>
          </p:cNvPr>
          <p:cNvSpPr/>
          <p:nvPr/>
        </p:nvSpPr>
        <p:spPr>
          <a:xfrm>
            <a:off x="7329393" y="6308209"/>
            <a:ext cx="3763659" cy="307777"/>
          </a:xfrm>
          <a:prstGeom prst="rect">
            <a:avLst/>
          </a:prstGeom>
        </p:spPr>
        <p:txBody>
          <a:bodyPr wrap="none">
            <a:spAutoFit/>
          </a:bodyPr>
          <a:lstStyle/>
          <a:p>
            <a:r>
              <a:rPr lang="en-US" sz="1400" dirty="0" err="1">
                <a:latin typeface="Gill Sans Light" panose="020B0302020104020203" pitchFamily="34" charset="-79"/>
                <a:cs typeface="Gill Sans Light" panose="020B0302020104020203" pitchFamily="34" charset="-79"/>
              </a:rPr>
              <a:t>Abild</a:t>
            </a:r>
            <a:r>
              <a:rPr lang="en-US" sz="1400" dirty="0">
                <a:latin typeface="Gill Sans Light" panose="020B0302020104020203" pitchFamily="34" charset="-79"/>
                <a:cs typeface="Gill Sans Light" panose="020B0302020104020203" pitchFamily="34" charset="-79"/>
              </a:rPr>
              <a:t>-Pedersen et al., Phys. Rev. Lett. (2007)</a:t>
            </a:r>
          </a:p>
        </p:txBody>
      </p:sp>
      <p:pic>
        <p:nvPicPr>
          <p:cNvPr id="7" name="Content Placeholder 4">
            <a:extLst>
              <a:ext uri="{FF2B5EF4-FFF2-40B4-BE49-F238E27FC236}">
                <a16:creationId xmlns:a16="http://schemas.microsoft.com/office/drawing/2014/main" id="{0194345E-505F-8BE9-F4A2-A1AA000A06F3}"/>
              </a:ext>
            </a:extLst>
          </p:cNvPr>
          <p:cNvPicPr>
            <a:picLocks noChangeAspect="1"/>
          </p:cNvPicPr>
          <p:nvPr/>
        </p:nvPicPr>
        <p:blipFill>
          <a:blip r:embed="rId2"/>
          <a:stretch>
            <a:fillRect/>
          </a:stretch>
        </p:blipFill>
        <p:spPr>
          <a:xfrm>
            <a:off x="2474116" y="1474550"/>
            <a:ext cx="5293666" cy="5018325"/>
          </a:xfrm>
          <a:prstGeom prst="rect">
            <a:avLst/>
          </a:prstGeom>
        </p:spPr>
      </p:pic>
      <p:sp>
        <p:nvSpPr>
          <p:cNvPr id="10" name="Rectangle 9">
            <a:extLst>
              <a:ext uri="{FF2B5EF4-FFF2-40B4-BE49-F238E27FC236}">
                <a16:creationId xmlns:a16="http://schemas.microsoft.com/office/drawing/2014/main" id="{38387B30-5EBD-8D80-12B7-75C5BF11799E}"/>
              </a:ext>
            </a:extLst>
          </p:cNvPr>
          <p:cNvSpPr/>
          <p:nvPr/>
        </p:nvSpPr>
        <p:spPr>
          <a:xfrm>
            <a:off x="8322551" y="2521059"/>
            <a:ext cx="3592357" cy="1569660"/>
          </a:xfrm>
          <a:prstGeom prst="rect">
            <a:avLst/>
          </a:prstGeom>
        </p:spPr>
        <p:txBody>
          <a:bodyPr wrap="square">
            <a:spAutoFit/>
          </a:bodyPr>
          <a:lstStyle/>
          <a:p>
            <a:r>
              <a:rPr lang="en-US" sz="2400" dirty="0">
                <a:latin typeface="Gill Sans Light" panose="020B0302020104020203" pitchFamily="34" charset="-79"/>
                <a:cs typeface="Gill Sans Light" panose="020B0302020104020203" pitchFamily="34" charset="-79"/>
              </a:rPr>
              <a:t>Only the binding energy of the descriptors is required which are </a:t>
            </a:r>
          </a:p>
          <a:p>
            <a:r>
              <a:rPr lang="en-US" sz="2400" dirty="0">
                <a:latin typeface="Gill Sans Light" panose="020B0302020104020203" pitchFamily="34" charset="-79"/>
                <a:cs typeface="Gill Sans Light" panose="020B0302020104020203" pitchFamily="34" charset="-79"/>
              </a:rPr>
              <a:t>C*, N*, O*, S*, (H*)</a:t>
            </a:r>
          </a:p>
        </p:txBody>
      </p:sp>
    </p:spTree>
    <p:extLst>
      <p:ext uri="{BB962C8B-B14F-4D97-AF65-F5344CB8AC3E}">
        <p14:creationId xmlns:p14="http://schemas.microsoft.com/office/powerpoint/2010/main" val="179681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73685"/>
            <a:ext cx="10515600" cy="1325563"/>
          </a:xfrm>
        </p:spPr>
        <p:txBody>
          <a:bodyPr/>
          <a:lstStyle/>
          <a:p>
            <a:r>
              <a:rPr lang="en-US" dirty="0"/>
              <a:t>Change in binding energy scales with bond order</a:t>
            </a:r>
          </a:p>
        </p:txBody>
      </p:sp>
      <p:pic>
        <p:nvPicPr>
          <p:cNvPr id="2" name="Content Placeholder 10">
            <a:extLst>
              <a:ext uri="{FF2B5EF4-FFF2-40B4-BE49-F238E27FC236}">
                <a16:creationId xmlns:a16="http://schemas.microsoft.com/office/drawing/2014/main" id="{E0712E7B-2AC6-81DB-882D-97DD5F87B996}"/>
              </a:ext>
            </a:extLst>
          </p:cNvPr>
          <p:cNvPicPr>
            <a:picLocks noChangeAspect="1"/>
          </p:cNvPicPr>
          <p:nvPr/>
        </p:nvPicPr>
        <p:blipFill>
          <a:blip r:embed="rId2"/>
          <a:stretch>
            <a:fillRect/>
          </a:stretch>
        </p:blipFill>
        <p:spPr>
          <a:xfrm>
            <a:off x="3331012" y="1870778"/>
            <a:ext cx="5529976" cy="4305481"/>
          </a:xfrm>
          <a:prstGeom prst="rect">
            <a:avLst/>
          </a:prstGeom>
        </p:spPr>
      </p:pic>
    </p:spTree>
    <p:extLst>
      <p:ext uri="{BB962C8B-B14F-4D97-AF65-F5344CB8AC3E}">
        <p14:creationId xmlns:p14="http://schemas.microsoft.com/office/powerpoint/2010/main" val="319973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73685"/>
            <a:ext cx="10515600" cy="1325563"/>
          </a:xfrm>
        </p:spPr>
        <p:txBody>
          <a:bodyPr/>
          <a:lstStyle/>
          <a:p>
            <a:r>
              <a:rPr lang="en-US" dirty="0"/>
              <a:t>Change in binding energy scales with bond order</a:t>
            </a:r>
          </a:p>
        </p:txBody>
      </p:sp>
      <p:pic>
        <p:nvPicPr>
          <p:cNvPr id="4" name="Content Placeholder 65">
            <a:extLst>
              <a:ext uri="{FF2B5EF4-FFF2-40B4-BE49-F238E27FC236}">
                <a16:creationId xmlns:a16="http://schemas.microsoft.com/office/drawing/2014/main" id="{CDD1B601-9400-CB9F-3F4F-4AC8694CE33B}"/>
              </a:ext>
            </a:extLst>
          </p:cNvPr>
          <p:cNvPicPr>
            <a:picLocks noChangeAspect="1"/>
          </p:cNvPicPr>
          <p:nvPr/>
        </p:nvPicPr>
        <p:blipFill>
          <a:blip r:embed="rId2"/>
          <a:stretch>
            <a:fillRect/>
          </a:stretch>
        </p:blipFill>
        <p:spPr>
          <a:xfrm>
            <a:off x="3239996" y="1958830"/>
            <a:ext cx="6282353" cy="4351338"/>
          </a:xfrm>
          <a:prstGeom prst="rect">
            <a:avLst/>
          </a:prstGeom>
        </p:spPr>
      </p:pic>
    </p:spTree>
    <p:extLst>
      <p:ext uri="{BB962C8B-B14F-4D97-AF65-F5344CB8AC3E}">
        <p14:creationId xmlns:p14="http://schemas.microsoft.com/office/powerpoint/2010/main" val="428622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805172"/>
            <a:ext cx="10668000" cy="3816429"/>
          </a:xfrm>
          <a:prstGeom prst="rect">
            <a:avLst/>
          </a:prstGeom>
          <a:noFill/>
        </p:spPr>
        <p:txBody>
          <a:bodyPr wrap="square" rtlCol="0">
            <a:spAutoFit/>
          </a:bodyPr>
          <a:lstStyle/>
          <a:p>
            <a:pPr rtl="0" fontAlgn="base">
              <a:spcBef>
                <a:spcPts val="0"/>
              </a:spcBef>
              <a:spcAft>
                <a:spcPts val="1200"/>
              </a:spcAft>
              <a:buFont typeface="Arial" panose="020B0604020202020204" pitchFamily="34" charset="0"/>
              <a:buChar char="•"/>
            </a:pPr>
            <a:r>
              <a:rPr lang="en-US" sz="2000" dirty="0">
                <a:solidFill>
                  <a:srgbClr val="595959"/>
                </a:solidFill>
                <a:effectLst/>
                <a:latin typeface="Arial" panose="020B0604020202020204" pitchFamily="34" charset="0"/>
              </a:rPr>
              <a:t>Rules of thumb</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endParaRPr lang="en-US" dirty="0">
              <a:solidFill>
                <a:srgbClr val="595959"/>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endParaRPr lang="en-US" dirty="0">
              <a:solidFill>
                <a:srgbClr val="595959"/>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endParaRPr lang="en-US" dirty="0">
              <a:solidFill>
                <a:srgbClr val="595959"/>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endParaRPr lang="en-US" dirty="0">
              <a:solidFill>
                <a:srgbClr val="595959"/>
              </a:solidFill>
              <a:effectLst/>
              <a:latin typeface="Arial" panose="020B0604020202020204" pitchFamily="34" charset="0"/>
            </a:endParaRPr>
          </a:p>
        </p:txBody>
      </p:sp>
      <p:sp>
        <p:nvSpPr>
          <p:cNvPr id="3" name="Title 2"/>
          <p:cNvSpPr>
            <a:spLocks noGrp="1"/>
          </p:cNvSpPr>
          <p:nvPr>
            <p:ph type="title"/>
          </p:nvPr>
        </p:nvSpPr>
        <p:spPr>
          <a:xfrm>
            <a:off x="838200" y="273685"/>
            <a:ext cx="10515600" cy="1325563"/>
          </a:xfrm>
        </p:spPr>
        <p:txBody>
          <a:bodyPr/>
          <a:lstStyle/>
          <a:p>
            <a:r>
              <a:rPr lang="en-US" dirty="0"/>
              <a:t>If it is not in the database?</a:t>
            </a:r>
          </a:p>
        </p:txBody>
      </p:sp>
      <p:sp>
        <p:nvSpPr>
          <p:cNvPr id="5" name="Rectangle 4">
            <a:extLst>
              <a:ext uri="{FF2B5EF4-FFF2-40B4-BE49-F238E27FC236}">
                <a16:creationId xmlns:a16="http://schemas.microsoft.com/office/drawing/2014/main" id="{582CE1E6-DCF0-565A-DFCD-8E7A6A5FA77B}"/>
              </a:ext>
            </a:extLst>
          </p:cNvPr>
          <p:cNvSpPr/>
          <p:nvPr/>
        </p:nvSpPr>
        <p:spPr>
          <a:xfrm>
            <a:off x="5894103" y="1625339"/>
            <a:ext cx="3907436" cy="1015663"/>
          </a:xfrm>
          <a:prstGeom prst="rect">
            <a:avLst/>
          </a:prstGeom>
        </p:spPr>
        <p:txBody>
          <a:bodyPr wrap="square">
            <a:spAutoFit/>
          </a:bodyPr>
          <a:lstStyle/>
          <a:p>
            <a:r>
              <a:rPr lang="en-US" sz="2000" dirty="0">
                <a:latin typeface="Gill Sans Light" panose="020B0302020104020203" pitchFamily="34" charset="-79"/>
                <a:cs typeface="Gill Sans Light" panose="020B0302020104020203" pitchFamily="34" charset="-79"/>
              </a:rPr>
              <a:t>gas-phase species from</a:t>
            </a:r>
          </a:p>
          <a:p>
            <a:r>
              <a:rPr lang="en-US" sz="2000" dirty="0">
                <a:latin typeface="Gill Sans Light" panose="020B0302020104020203" pitchFamily="34" charset="-79"/>
                <a:cs typeface="Gill Sans Light" panose="020B0302020104020203" pitchFamily="34" charset="-79"/>
              </a:rPr>
              <a:t>database or group additivity estimate</a:t>
            </a:r>
          </a:p>
        </p:txBody>
      </p:sp>
      <p:sp>
        <p:nvSpPr>
          <p:cNvPr id="6" name="Rectangle 5">
            <a:extLst>
              <a:ext uri="{FF2B5EF4-FFF2-40B4-BE49-F238E27FC236}">
                <a16:creationId xmlns:a16="http://schemas.microsoft.com/office/drawing/2014/main" id="{54281DF3-1109-796F-CCDA-D77445D9BEEB}"/>
              </a:ext>
            </a:extLst>
          </p:cNvPr>
          <p:cNvSpPr/>
          <p:nvPr/>
        </p:nvSpPr>
        <p:spPr>
          <a:xfrm>
            <a:off x="5815407" y="5199012"/>
            <a:ext cx="4714048" cy="1323439"/>
          </a:xfrm>
          <a:prstGeom prst="rect">
            <a:avLst/>
          </a:prstGeom>
        </p:spPr>
        <p:txBody>
          <a:bodyPr wrap="square">
            <a:spAutoFit/>
          </a:bodyPr>
          <a:lstStyle/>
          <a:p>
            <a:r>
              <a:rPr lang="en-US" sz="2000" dirty="0">
                <a:latin typeface="Gill Sans Light" panose="020B0302020104020203" pitchFamily="34" charset="-79"/>
                <a:cs typeface="Gill Sans Light" panose="020B0302020104020203" pitchFamily="34" charset="-79"/>
              </a:rPr>
              <a:t>estimated from adsorption correction </a:t>
            </a:r>
            <a:r>
              <a:rPr lang="en-US" sz="2000" dirty="0" err="1">
                <a:latin typeface="Gill Sans Light" panose="020B0302020104020203" pitchFamily="34" charset="-79"/>
                <a:cs typeface="Gill Sans Light" panose="020B0302020104020203" pitchFamily="34" charset="-79"/>
              </a:rPr>
              <a:t>thermo</a:t>
            </a:r>
            <a:r>
              <a:rPr lang="en-US" sz="2000" dirty="0">
                <a:latin typeface="Gill Sans Light" panose="020B0302020104020203" pitchFamily="34" charset="-79"/>
                <a:cs typeface="Gill Sans Light" panose="020B0302020104020203" pitchFamily="34" charset="-79"/>
              </a:rPr>
              <a:t> trees</a:t>
            </a:r>
          </a:p>
          <a:p>
            <a:r>
              <a:rPr lang="en-US" sz="2000" dirty="0">
                <a:latin typeface="Gill Sans Light" panose="020B0302020104020203" pitchFamily="34" charset="-79"/>
                <a:cs typeface="Gill Sans Light" panose="020B0302020104020203" pitchFamily="34" charset="-79"/>
              </a:rPr>
              <a:t>(derived from DFT and statistical mechanics)</a:t>
            </a:r>
          </a:p>
        </p:txBody>
      </p:sp>
      <p:sp>
        <p:nvSpPr>
          <p:cNvPr id="8" name="ΔfH(298) = ΔfHgas + ΔHadsorption + ΔEbinding…">
            <a:extLst>
              <a:ext uri="{FF2B5EF4-FFF2-40B4-BE49-F238E27FC236}">
                <a16:creationId xmlns:a16="http://schemas.microsoft.com/office/drawing/2014/main" id="{75F0086B-28B6-DB13-49AD-1A0E4AF7870D}"/>
              </a:ext>
            </a:extLst>
          </p:cNvPr>
          <p:cNvSpPr txBox="1"/>
          <p:nvPr/>
        </p:nvSpPr>
        <p:spPr>
          <a:xfrm>
            <a:off x="2424524" y="2901805"/>
            <a:ext cx="9458058" cy="15799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gn="l">
              <a:defRPr>
                <a:latin typeface="Consolas"/>
                <a:ea typeface="Consolas"/>
                <a:cs typeface="Consolas"/>
                <a:sym typeface="Consolas"/>
              </a:defRPr>
            </a:pPr>
            <a:r>
              <a:rPr sz="3200" dirty="0" err="1"/>
              <a:t>Δ</a:t>
            </a:r>
            <a:r>
              <a:rPr sz="3200" baseline="-5999" dirty="0" err="1"/>
              <a:t>f</a:t>
            </a:r>
            <a:r>
              <a:rPr sz="3200" dirty="0" err="1"/>
              <a:t>H</a:t>
            </a:r>
            <a:r>
              <a:rPr sz="3200" dirty="0"/>
              <a:t>(298)	= </a:t>
            </a:r>
            <a:r>
              <a:rPr sz="3200" dirty="0" err="1"/>
              <a:t>Δ</a:t>
            </a:r>
            <a:r>
              <a:rPr sz="3200" baseline="-5999" dirty="0" err="1"/>
              <a:t>f</a:t>
            </a:r>
            <a:r>
              <a:rPr sz="3200" dirty="0" err="1"/>
              <a:t>H</a:t>
            </a:r>
            <a:r>
              <a:rPr sz="3200" baseline="-5999" dirty="0" err="1"/>
              <a:t>gas</a:t>
            </a:r>
            <a:r>
              <a:rPr sz="3200" dirty="0"/>
              <a:t> + </a:t>
            </a:r>
            <a:r>
              <a:rPr sz="3200" dirty="0" err="1"/>
              <a:t>ΔH</a:t>
            </a:r>
            <a:r>
              <a:rPr sz="3200" baseline="-5999" dirty="0" err="1"/>
              <a:t>adsorption</a:t>
            </a:r>
            <a:r>
              <a:rPr sz="3200" baseline="-5999" dirty="0"/>
              <a:t> </a:t>
            </a:r>
            <a:r>
              <a:rPr sz="3200" dirty="0"/>
              <a:t>+ </a:t>
            </a:r>
            <a:r>
              <a:rPr sz="3200" dirty="0" err="1"/>
              <a:t>ΔE</a:t>
            </a:r>
            <a:r>
              <a:rPr sz="3200" baseline="-5999" dirty="0" err="1"/>
              <a:t>binding</a:t>
            </a:r>
            <a:endParaRPr sz="3200" baseline="-5999" dirty="0"/>
          </a:p>
          <a:p>
            <a:pPr algn="l">
              <a:defRPr>
                <a:latin typeface="Consolas"/>
                <a:ea typeface="Consolas"/>
                <a:cs typeface="Consolas"/>
                <a:sym typeface="Consolas"/>
              </a:defRPr>
            </a:pPr>
            <a:r>
              <a:rPr sz="3200" dirty="0"/>
              <a:t>ΔS(298)	= </a:t>
            </a:r>
            <a:r>
              <a:rPr sz="3200" dirty="0" err="1"/>
              <a:t>ΔS</a:t>
            </a:r>
            <a:r>
              <a:rPr sz="3200" baseline="-5999" dirty="0" err="1"/>
              <a:t>gas</a:t>
            </a:r>
            <a:r>
              <a:rPr sz="3200" dirty="0"/>
              <a:t> + </a:t>
            </a:r>
            <a:r>
              <a:rPr sz="3200" dirty="0" err="1"/>
              <a:t>ΔS</a:t>
            </a:r>
            <a:r>
              <a:rPr sz="3200" baseline="-5999" dirty="0" err="1"/>
              <a:t>adsorption</a:t>
            </a:r>
            <a:endParaRPr sz="3200" baseline="-5999" dirty="0"/>
          </a:p>
          <a:p>
            <a:pPr algn="l">
              <a:defRPr>
                <a:latin typeface="Consolas"/>
                <a:ea typeface="Consolas"/>
                <a:cs typeface="Consolas"/>
                <a:sym typeface="Consolas"/>
              </a:defRPr>
            </a:pPr>
            <a:r>
              <a:rPr sz="3200" dirty="0"/>
              <a:t>Cp(T)	= </a:t>
            </a:r>
            <a:r>
              <a:rPr sz="3200" dirty="0" err="1"/>
              <a:t>Cp</a:t>
            </a:r>
            <a:r>
              <a:rPr sz="3200" baseline="-5999" dirty="0" err="1"/>
              <a:t>gas</a:t>
            </a:r>
            <a:r>
              <a:rPr sz="3200" dirty="0"/>
              <a:t> + </a:t>
            </a:r>
            <a:r>
              <a:rPr sz="3200" dirty="0" err="1"/>
              <a:t>ΔCp</a:t>
            </a:r>
            <a:r>
              <a:rPr sz="3200" baseline="-5999" dirty="0" err="1"/>
              <a:t>adsorption</a:t>
            </a:r>
            <a:endParaRPr sz="3200" baseline="-5999" dirty="0"/>
          </a:p>
        </p:txBody>
      </p:sp>
      <p:pic>
        <p:nvPicPr>
          <p:cNvPr id="9" name="Line Shape" descr="Line Shape">
            <a:extLst>
              <a:ext uri="{FF2B5EF4-FFF2-40B4-BE49-F238E27FC236}">
                <a16:creationId xmlns:a16="http://schemas.microsoft.com/office/drawing/2014/main" id="{E4B3614D-288C-648C-7ABF-AFDD1D38FB5E}"/>
              </a:ext>
            </a:extLst>
          </p:cNvPr>
          <p:cNvPicPr>
            <a:picLocks/>
          </p:cNvPicPr>
          <p:nvPr/>
        </p:nvPicPr>
        <p:blipFill>
          <a:blip r:embed="rId2"/>
          <a:stretch>
            <a:fillRect/>
          </a:stretch>
        </p:blipFill>
        <p:spPr>
          <a:xfrm>
            <a:off x="5091524" y="1868326"/>
            <a:ext cx="815323" cy="1033947"/>
          </a:xfrm>
          <a:prstGeom prst="rect">
            <a:avLst/>
          </a:prstGeom>
        </p:spPr>
      </p:pic>
      <p:pic>
        <p:nvPicPr>
          <p:cNvPr id="10" name="Line Shape" descr="Line Shape">
            <a:extLst>
              <a:ext uri="{FF2B5EF4-FFF2-40B4-BE49-F238E27FC236}">
                <a16:creationId xmlns:a16="http://schemas.microsoft.com/office/drawing/2014/main" id="{B0AE053F-6A08-FD62-5586-30520201A1E6}"/>
              </a:ext>
            </a:extLst>
          </p:cNvPr>
          <p:cNvPicPr>
            <a:picLocks/>
          </p:cNvPicPr>
          <p:nvPr/>
        </p:nvPicPr>
        <p:blipFill>
          <a:blip r:embed="rId3"/>
          <a:stretch>
            <a:fillRect/>
          </a:stretch>
        </p:blipFill>
        <p:spPr>
          <a:xfrm rot="10800000" flipH="1">
            <a:off x="5475081" y="4567720"/>
            <a:ext cx="1217511" cy="1017873"/>
          </a:xfrm>
          <a:prstGeom prst="rect">
            <a:avLst/>
          </a:prstGeom>
        </p:spPr>
      </p:pic>
      <p:pic>
        <p:nvPicPr>
          <p:cNvPr id="11" name="Picture 10">
            <a:extLst>
              <a:ext uri="{FF2B5EF4-FFF2-40B4-BE49-F238E27FC236}">
                <a16:creationId xmlns:a16="http://schemas.microsoft.com/office/drawing/2014/main" id="{28C86762-C509-EFC2-2191-81304956CC89}"/>
              </a:ext>
            </a:extLst>
          </p:cNvPr>
          <p:cNvPicPr>
            <a:picLocks noChangeAspect="1"/>
          </p:cNvPicPr>
          <p:nvPr/>
        </p:nvPicPr>
        <p:blipFill>
          <a:blip r:embed="rId4"/>
          <a:stretch>
            <a:fillRect/>
          </a:stretch>
        </p:blipFill>
        <p:spPr>
          <a:xfrm>
            <a:off x="500154" y="2301129"/>
            <a:ext cx="2667000" cy="3556000"/>
          </a:xfrm>
          <a:prstGeom prst="rect">
            <a:avLst/>
          </a:prstGeom>
        </p:spPr>
      </p:pic>
      <p:pic>
        <p:nvPicPr>
          <p:cNvPr id="12" name="Line Shape" descr="Line Shape">
            <a:extLst>
              <a:ext uri="{FF2B5EF4-FFF2-40B4-BE49-F238E27FC236}">
                <a16:creationId xmlns:a16="http://schemas.microsoft.com/office/drawing/2014/main" id="{75D955D0-558E-9CA3-57BE-0DF74A4D9E2D}"/>
              </a:ext>
            </a:extLst>
          </p:cNvPr>
          <p:cNvPicPr>
            <a:picLocks/>
          </p:cNvPicPr>
          <p:nvPr/>
        </p:nvPicPr>
        <p:blipFill>
          <a:blip r:embed="rId2"/>
          <a:stretch>
            <a:fillRect/>
          </a:stretch>
        </p:blipFill>
        <p:spPr>
          <a:xfrm flipV="1">
            <a:off x="9049896" y="3493730"/>
            <a:ext cx="815323" cy="782402"/>
          </a:xfrm>
          <a:prstGeom prst="rect">
            <a:avLst/>
          </a:prstGeom>
        </p:spPr>
      </p:pic>
      <p:sp>
        <p:nvSpPr>
          <p:cNvPr id="13" name="Rectangle 12">
            <a:extLst>
              <a:ext uri="{FF2B5EF4-FFF2-40B4-BE49-F238E27FC236}">
                <a16:creationId xmlns:a16="http://schemas.microsoft.com/office/drawing/2014/main" id="{D5200F4C-3FFB-009C-EC7A-2DCE874D7786}"/>
              </a:ext>
            </a:extLst>
          </p:cNvPr>
          <p:cNvSpPr/>
          <p:nvPr/>
        </p:nvSpPr>
        <p:spPr>
          <a:xfrm>
            <a:off x="9832134" y="3862888"/>
            <a:ext cx="2267502" cy="1323439"/>
          </a:xfrm>
          <a:prstGeom prst="rect">
            <a:avLst/>
          </a:prstGeom>
        </p:spPr>
        <p:txBody>
          <a:bodyPr wrap="square">
            <a:spAutoFit/>
          </a:bodyPr>
          <a:lstStyle/>
          <a:p>
            <a:r>
              <a:rPr lang="en-US" sz="2000" dirty="0">
                <a:latin typeface="Gill Sans Light" panose="020B0302020104020203" pitchFamily="34" charset="-79"/>
                <a:cs typeface="Gill Sans Light" panose="020B0302020104020203" pitchFamily="34" charset="-79"/>
              </a:rPr>
              <a:t>Changed by linear scaling relations for different metals</a:t>
            </a:r>
          </a:p>
        </p:txBody>
      </p:sp>
    </p:spTree>
    <p:extLst>
      <p:ext uri="{BB962C8B-B14F-4D97-AF65-F5344CB8AC3E}">
        <p14:creationId xmlns:p14="http://schemas.microsoft.com/office/powerpoint/2010/main" val="354349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805172"/>
            <a:ext cx="10668000" cy="3816429"/>
          </a:xfrm>
          <a:prstGeom prst="rect">
            <a:avLst/>
          </a:prstGeom>
          <a:noFill/>
        </p:spPr>
        <p:txBody>
          <a:bodyPr wrap="square" rtlCol="0">
            <a:spAutoFit/>
          </a:bodyPr>
          <a:lstStyle/>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It‘s the usual reference for many groups</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How to choose different metals</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Provide binding energies for H, C, O, N</a:t>
            </a:r>
          </a:p>
          <a:p>
            <a:pPr lvl="1" fontAlgn="base">
              <a:spcAft>
                <a:spcPts val="1200"/>
              </a:spcAft>
              <a:buFont typeface="Arial" panose="020B0604020202020204" pitchFamily="34" charset="0"/>
              <a:buChar char="•"/>
            </a:pPr>
            <a:r>
              <a:rPr lang="en-US" dirty="0" err="1">
                <a:solidFill>
                  <a:srgbClr val="595959"/>
                </a:solidFill>
                <a:latin typeface="Arial" panose="020B0604020202020204" pitchFamily="34" charset="0"/>
              </a:rPr>
              <a:t>Bimetallics</a:t>
            </a:r>
            <a:r>
              <a:rPr lang="en-US" dirty="0">
                <a:solidFill>
                  <a:srgbClr val="595959"/>
                </a:solidFill>
                <a:latin typeface="Arial" panose="020B0604020202020204" pitchFamily="34" charset="0"/>
              </a:rPr>
              <a:t> and alloys</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You can now choose the metal directly in RMG</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We provided binding energies for some (111) surfaces</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Pt, Ni, Ru, Ag, Cu, Co, Fe, Rh, Au</a:t>
            </a:r>
          </a:p>
        </p:txBody>
      </p:sp>
      <p:sp>
        <p:nvSpPr>
          <p:cNvPr id="3" name="Title 2"/>
          <p:cNvSpPr>
            <a:spLocks noGrp="1"/>
          </p:cNvSpPr>
          <p:nvPr>
            <p:ph type="title"/>
          </p:nvPr>
        </p:nvSpPr>
        <p:spPr>
          <a:xfrm>
            <a:off x="838200" y="273685"/>
            <a:ext cx="10515600" cy="1325563"/>
          </a:xfrm>
        </p:spPr>
        <p:txBody>
          <a:bodyPr/>
          <a:lstStyle/>
          <a:p>
            <a:r>
              <a:rPr lang="en-US" dirty="0"/>
              <a:t>Why Platinum?</a:t>
            </a:r>
          </a:p>
        </p:txBody>
      </p:sp>
      <p:sp>
        <p:nvSpPr>
          <p:cNvPr id="14" name="TextBox 13">
            <a:extLst>
              <a:ext uri="{FF2B5EF4-FFF2-40B4-BE49-F238E27FC236}">
                <a16:creationId xmlns:a16="http://schemas.microsoft.com/office/drawing/2014/main" id="{6DEDFF13-3E48-B5C4-FBDE-88A5657DC473}"/>
              </a:ext>
            </a:extLst>
          </p:cNvPr>
          <p:cNvSpPr txBox="1"/>
          <p:nvPr/>
        </p:nvSpPr>
        <p:spPr>
          <a:xfrm>
            <a:off x="7234744" y="4739554"/>
            <a:ext cx="3533732" cy="861774"/>
          </a:xfrm>
          <a:prstGeom prst="rect">
            <a:avLst/>
          </a:prstGeom>
          <a:noFill/>
        </p:spPr>
        <p:txBody>
          <a:bodyPr wrap="square" rtlCol="0">
            <a:spAutoFit/>
          </a:bodyPr>
          <a:lstStyle/>
          <a:p>
            <a:r>
              <a:rPr lang="en-US" sz="1600" dirty="0" err="1">
                <a:latin typeface="Courier New" panose="02070309020205020404" pitchFamily="49" charset="0"/>
                <a:cs typeface="Courier New" panose="02070309020205020404" pitchFamily="49" charset="0"/>
              </a:rPr>
              <a:t>catalystProperties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metal = ‘Ni111’</a:t>
            </a:r>
          </a:p>
          <a:p>
            <a:r>
              <a:rPr lang="en-US" sz="1600" dirty="0">
                <a:latin typeface="Courier New" panose="02070309020205020404" pitchFamily="49" charset="0"/>
                <a:cs typeface="Courier New" panose="02070309020205020404" pitchFamily="49" charset="0"/>
              </a:rPr>
              <a:t>)</a:t>
            </a:r>
          </a:p>
        </p:txBody>
      </p:sp>
      <p:sp>
        <p:nvSpPr>
          <p:cNvPr id="16" name="TextBox 15">
            <a:extLst>
              <a:ext uri="{FF2B5EF4-FFF2-40B4-BE49-F238E27FC236}">
                <a16:creationId xmlns:a16="http://schemas.microsoft.com/office/drawing/2014/main" id="{AA1B44BF-DEB6-D410-420A-6B1ED4397E1A}"/>
              </a:ext>
            </a:extLst>
          </p:cNvPr>
          <p:cNvSpPr txBox="1"/>
          <p:nvPr/>
        </p:nvSpPr>
        <p:spPr>
          <a:xfrm>
            <a:off x="7234744" y="1700014"/>
            <a:ext cx="4779819" cy="2554545"/>
          </a:xfrm>
          <a:prstGeom prst="rect">
            <a:avLst/>
          </a:prstGeom>
          <a:noFill/>
        </p:spPr>
        <p:txBody>
          <a:bodyPr wrap="square" rtlCol="0">
            <a:spAutoFit/>
          </a:bodyPr>
          <a:lstStyle/>
          <a:p>
            <a:r>
              <a:rPr lang="en-US" sz="1600" dirty="0" err="1">
                <a:latin typeface="Courier New" panose="02070309020205020404" pitchFamily="49" charset="0"/>
                <a:cs typeface="Courier New" panose="02070309020205020404" pitchFamily="49" charset="0"/>
              </a:rPr>
              <a:t>catalystProperties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bindingEnergies</a:t>
            </a:r>
            <a:r>
              <a:rPr lang="en-US" sz="1600" dirty="0">
                <a:latin typeface="Courier New" panose="02070309020205020404" pitchFamily="49" charset="0"/>
                <a:cs typeface="Courier New" panose="02070309020205020404" pitchFamily="49" charset="0"/>
              </a:rPr>
              <a:t> = {</a:t>
            </a:r>
          </a:p>
          <a:p>
            <a:r>
              <a:rPr lang="en-US" sz="1600" dirty="0">
                <a:latin typeface="Courier New" panose="02070309020205020404" pitchFamily="49" charset="0"/>
                <a:cs typeface="Courier New" panose="02070309020205020404" pitchFamily="49" charset="0"/>
              </a:rPr>
              <a:t>	'H': (-2.754, 'eV/molecule’),</a:t>
            </a:r>
          </a:p>
          <a:p>
            <a:r>
              <a:rPr lang="en-US" sz="1600" dirty="0">
                <a:latin typeface="Courier New" panose="02070309020205020404" pitchFamily="49" charset="0"/>
                <a:cs typeface="Courier New" panose="02070309020205020404" pitchFamily="49" charset="0"/>
              </a:rPr>
              <a:t>	'O': (-3.811, 'eV/molecule’),</a:t>
            </a:r>
          </a:p>
          <a:p>
            <a:r>
              <a:rPr lang="en-US" sz="1600" dirty="0">
                <a:latin typeface="Courier New" panose="02070309020205020404" pitchFamily="49" charset="0"/>
                <a:cs typeface="Courier New" panose="02070309020205020404" pitchFamily="49" charset="0"/>
              </a:rPr>
              <a:t>	'C': (-7.025, 'eV/molecule’),</a:t>
            </a:r>
          </a:p>
          <a:p>
            <a:r>
              <a:rPr lang="en-US" sz="1600" dirty="0">
                <a:latin typeface="Courier New" panose="02070309020205020404" pitchFamily="49" charset="0"/>
                <a:cs typeface="Courier New" panose="02070309020205020404" pitchFamily="49" charset="0"/>
              </a:rPr>
              <a:t>	'N': (-4.632, 'eV/molecule'),</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surfaceSiteDensity</a:t>
            </a:r>
            <a:r>
              <a:rPr lang="en-US" sz="1600" dirty="0">
                <a:latin typeface="Courier New" panose="02070309020205020404" pitchFamily="49" charset="0"/>
                <a:cs typeface="Courier New" panose="02070309020205020404" pitchFamily="49" charset="0"/>
              </a:rPr>
              <a:t>=(2.483e-9, 'mol/cm^2'),</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2528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85460"/>
            <a:ext cx="10515600" cy="1325563"/>
          </a:xfrm>
        </p:spPr>
        <p:txBody>
          <a:bodyPr/>
          <a:lstStyle/>
          <a:p>
            <a:r>
              <a:rPr lang="en-US" dirty="0"/>
              <a:t>Surface reaction families – how it started</a:t>
            </a:r>
          </a:p>
        </p:txBody>
      </p:sp>
      <p:sp>
        <p:nvSpPr>
          <p:cNvPr id="107" name="dissociative adsorption:…">
            <a:extLst>
              <a:ext uri="{FF2B5EF4-FFF2-40B4-BE49-F238E27FC236}">
                <a16:creationId xmlns:a16="http://schemas.microsoft.com/office/drawing/2014/main" id="{0987AD8E-4827-8FBA-DB3C-7E15161F041F}"/>
              </a:ext>
            </a:extLst>
          </p:cNvPr>
          <p:cNvSpPr txBox="1"/>
          <p:nvPr/>
        </p:nvSpPr>
        <p:spPr>
          <a:xfrm rot="-10800000" flipV="1">
            <a:off x="3192023" y="1559441"/>
            <a:ext cx="4212187" cy="50302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t">
            <a:spAutoFit/>
          </a:bodyPr>
          <a:lstStyle/>
          <a:p>
            <a:pPr>
              <a:spcBef>
                <a:spcPts val="2109"/>
              </a:spcBef>
              <a:buSzPct val="100000"/>
              <a:defRPr sz="4800">
                <a:solidFill>
                  <a:srgbClr val="0433FF"/>
                </a:solidFill>
                <a:latin typeface="+mj-lt"/>
                <a:ea typeface="+mj-ea"/>
                <a:cs typeface="+mj-cs"/>
                <a:sym typeface="Gill Sans Light"/>
              </a:defRPr>
            </a:pPr>
            <a:r>
              <a:rPr sz="2800" dirty="0"/>
              <a:t>dissociative adsorption</a:t>
            </a:r>
            <a:r>
              <a:rPr lang="en-US" sz="2800" dirty="0"/>
              <a:t> </a:t>
            </a:r>
          </a:p>
        </p:txBody>
      </p:sp>
      <p:grpSp>
        <p:nvGrpSpPr>
          <p:cNvPr id="108" name="Group 107">
            <a:extLst>
              <a:ext uri="{FF2B5EF4-FFF2-40B4-BE49-F238E27FC236}">
                <a16:creationId xmlns:a16="http://schemas.microsoft.com/office/drawing/2014/main" id="{27C939EB-46CD-17A9-B60D-5BA75B08C186}"/>
              </a:ext>
            </a:extLst>
          </p:cNvPr>
          <p:cNvGrpSpPr/>
          <p:nvPr/>
        </p:nvGrpSpPr>
        <p:grpSpPr>
          <a:xfrm>
            <a:off x="8341848" y="2612707"/>
            <a:ext cx="1524961" cy="855869"/>
            <a:chOff x="8350254" y="2944981"/>
            <a:chExt cx="1741133" cy="1001783"/>
          </a:xfrm>
        </p:grpSpPr>
        <p:grpSp>
          <p:nvGrpSpPr>
            <p:cNvPr id="109" name="Group 108">
              <a:extLst>
                <a:ext uri="{FF2B5EF4-FFF2-40B4-BE49-F238E27FC236}">
                  <a16:creationId xmlns:a16="http://schemas.microsoft.com/office/drawing/2014/main" id="{564B73EF-0C04-2DE8-28CD-827C86D1B81A}"/>
                </a:ext>
              </a:extLst>
            </p:cNvPr>
            <p:cNvGrpSpPr/>
            <p:nvPr/>
          </p:nvGrpSpPr>
          <p:grpSpPr>
            <a:xfrm>
              <a:off x="9653832" y="2944981"/>
              <a:ext cx="437555" cy="1001783"/>
              <a:chOff x="9238036" y="1328123"/>
              <a:chExt cx="437555" cy="1001783"/>
            </a:xfrm>
          </p:grpSpPr>
          <p:sp>
            <p:nvSpPr>
              <p:cNvPr id="117" name="Line">
                <a:extLst>
                  <a:ext uri="{FF2B5EF4-FFF2-40B4-BE49-F238E27FC236}">
                    <a16:creationId xmlns:a16="http://schemas.microsoft.com/office/drawing/2014/main" id="{00D66FC0-58A3-61A4-FC85-58D8C58833EE}"/>
                  </a:ext>
                </a:extLst>
              </p:cNvPr>
              <p:cNvSpPr/>
              <p:nvPr/>
            </p:nvSpPr>
            <p:spPr>
              <a:xfrm flipH="1" flipV="1">
                <a:off x="9456813" y="162541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sp>
            <p:nvSpPr>
              <p:cNvPr id="118" name="Group">
                <a:extLst>
                  <a:ext uri="{FF2B5EF4-FFF2-40B4-BE49-F238E27FC236}">
                    <a16:creationId xmlns:a16="http://schemas.microsoft.com/office/drawing/2014/main" id="{60C46900-31B5-26B5-522D-C3778B7B94A5}"/>
                  </a:ext>
                </a:extLst>
              </p:cNvPr>
              <p:cNvSpPr/>
              <p:nvPr/>
            </p:nvSpPr>
            <p:spPr>
              <a:xfrm>
                <a:off x="9238036" y="1892349"/>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19" name="R1">
                <a:extLst>
                  <a:ext uri="{FF2B5EF4-FFF2-40B4-BE49-F238E27FC236}">
                    <a16:creationId xmlns:a16="http://schemas.microsoft.com/office/drawing/2014/main" id="{1B199753-5B9D-C353-F37F-18DBF7E8B730}"/>
                  </a:ext>
                </a:extLst>
              </p:cNvPr>
              <p:cNvSpPr txBox="1"/>
              <p:nvPr/>
            </p:nvSpPr>
            <p:spPr>
              <a:xfrm>
                <a:off x="9309336" y="1328123"/>
                <a:ext cx="294954"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FF2600"/>
                    </a:solidFill>
                  </a:defRPr>
                </a:pPr>
                <a:r>
                  <a:rPr sz="1969"/>
                  <a:t>R</a:t>
                </a:r>
                <a:r>
                  <a:rPr sz="1969" baseline="-5999"/>
                  <a:t>1</a:t>
                </a:r>
              </a:p>
            </p:txBody>
          </p:sp>
          <p:sp>
            <p:nvSpPr>
              <p:cNvPr id="120" name="X3">
                <a:extLst>
                  <a:ext uri="{FF2B5EF4-FFF2-40B4-BE49-F238E27FC236}">
                    <a16:creationId xmlns:a16="http://schemas.microsoft.com/office/drawing/2014/main" id="{D43080DB-FB39-8876-33CE-EDB5D94BD7EB}"/>
                  </a:ext>
                </a:extLst>
              </p:cNvPr>
              <p:cNvSpPr txBox="1"/>
              <p:nvPr/>
            </p:nvSpPr>
            <p:spPr>
              <a:xfrm>
                <a:off x="9312542" y="1923544"/>
                <a:ext cx="288542"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0433FF"/>
                    </a:solidFill>
                  </a:defRPr>
                </a:pPr>
                <a:r>
                  <a:rPr sz="1969"/>
                  <a:t>X</a:t>
                </a:r>
                <a:r>
                  <a:rPr lang="en-US" sz="1969" baseline="-5999"/>
                  <a:t>2</a:t>
                </a:r>
                <a:endParaRPr sz="1969" baseline="-5999"/>
              </a:p>
            </p:txBody>
          </p:sp>
        </p:grpSp>
        <p:grpSp>
          <p:nvGrpSpPr>
            <p:cNvPr id="110" name="Group 109">
              <a:extLst>
                <a:ext uri="{FF2B5EF4-FFF2-40B4-BE49-F238E27FC236}">
                  <a16:creationId xmlns:a16="http://schemas.microsoft.com/office/drawing/2014/main" id="{F87C14BC-B888-C0F2-577C-56302E919F74}"/>
                </a:ext>
              </a:extLst>
            </p:cNvPr>
            <p:cNvGrpSpPr/>
            <p:nvPr/>
          </p:nvGrpSpPr>
          <p:grpSpPr>
            <a:xfrm>
              <a:off x="8350254" y="2944981"/>
              <a:ext cx="437555" cy="1001783"/>
              <a:chOff x="8079769" y="2937633"/>
              <a:chExt cx="437555" cy="1001783"/>
            </a:xfrm>
          </p:grpSpPr>
          <p:grpSp>
            <p:nvGrpSpPr>
              <p:cNvPr id="112" name="Group 111">
                <a:extLst>
                  <a:ext uri="{FF2B5EF4-FFF2-40B4-BE49-F238E27FC236}">
                    <a16:creationId xmlns:a16="http://schemas.microsoft.com/office/drawing/2014/main" id="{623C5B96-64DA-87F9-6C9F-A27F8A5A9F16}"/>
                  </a:ext>
                </a:extLst>
              </p:cNvPr>
              <p:cNvGrpSpPr/>
              <p:nvPr/>
            </p:nvGrpSpPr>
            <p:grpSpPr>
              <a:xfrm>
                <a:off x="8079769" y="2937633"/>
                <a:ext cx="437555" cy="1001783"/>
                <a:chOff x="9238036" y="1328123"/>
                <a:chExt cx="437555" cy="1001783"/>
              </a:xfrm>
            </p:grpSpPr>
            <p:sp>
              <p:nvSpPr>
                <p:cNvPr id="114" name="Group">
                  <a:extLst>
                    <a:ext uri="{FF2B5EF4-FFF2-40B4-BE49-F238E27FC236}">
                      <a16:creationId xmlns:a16="http://schemas.microsoft.com/office/drawing/2014/main" id="{E0A16977-795D-15E8-013F-7919C5A06A7D}"/>
                    </a:ext>
                  </a:extLst>
                </p:cNvPr>
                <p:cNvSpPr/>
                <p:nvPr/>
              </p:nvSpPr>
              <p:spPr>
                <a:xfrm>
                  <a:off x="9238036" y="1892349"/>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15" name="R1">
                  <a:extLst>
                    <a:ext uri="{FF2B5EF4-FFF2-40B4-BE49-F238E27FC236}">
                      <a16:creationId xmlns:a16="http://schemas.microsoft.com/office/drawing/2014/main" id="{CF8C6324-8806-1A4D-3EFD-4EB0A8963352}"/>
                    </a:ext>
                  </a:extLst>
                </p:cNvPr>
                <p:cNvSpPr txBox="1"/>
                <p:nvPr/>
              </p:nvSpPr>
              <p:spPr>
                <a:xfrm>
                  <a:off x="9309336" y="1328123"/>
                  <a:ext cx="294954"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FF2600"/>
                      </a:solidFill>
                    </a:defRPr>
                  </a:pPr>
                  <a:r>
                    <a:rPr sz="1969"/>
                    <a:t>R</a:t>
                  </a:r>
                  <a:r>
                    <a:rPr sz="1969" baseline="-5999"/>
                    <a:t>1</a:t>
                  </a:r>
                </a:p>
              </p:txBody>
            </p:sp>
            <p:sp>
              <p:nvSpPr>
                <p:cNvPr id="116" name="X3">
                  <a:extLst>
                    <a:ext uri="{FF2B5EF4-FFF2-40B4-BE49-F238E27FC236}">
                      <a16:creationId xmlns:a16="http://schemas.microsoft.com/office/drawing/2014/main" id="{15717C82-3356-9D71-DC9E-C44F49401973}"/>
                    </a:ext>
                  </a:extLst>
                </p:cNvPr>
                <p:cNvSpPr txBox="1"/>
                <p:nvPr/>
              </p:nvSpPr>
              <p:spPr>
                <a:xfrm>
                  <a:off x="9312542" y="1923544"/>
                  <a:ext cx="288542"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0433FF"/>
                      </a:solidFill>
                    </a:defRPr>
                  </a:pPr>
                  <a:r>
                    <a:rPr sz="1969"/>
                    <a:t>X</a:t>
                  </a:r>
                  <a:r>
                    <a:rPr lang="en-US" sz="1969" baseline="-5999"/>
                    <a:t>2</a:t>
                  </a:r>
                  <a:endParaRPr sz="1969" baseline="-5999"/>
                </a:p>
              </p:txBody>
            </p:sp>
          </p:grpSp>
          <p:sp>
            <p:nvSpPr>
              <p:cNvPr id="113" name="+">
                <a:extLst>
                  <a:ext uri="{FF2B5EF4-FFF2-40B4-BE49-F238E27FC236}">
                    <a16:creationId xmlns:a16="http://schemas.microsoft.com/office/drawing/2014/main" id="{DCA64682-02DE-5E33-E91A-C708C1398AE3}"/>
                  </a:ext>
                </a:extLst>
              </p:cNvPr>
              <p:cNvSpPr txBox="1"/>
              <p:nvPr/>
            </p:nvSpPr>
            <p:spPr>
              <a:xfrm>
                <a:off x="8203432" y="3202149"/>
                <a:ext cx="174728" cy="31835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a:latin typeface="Times New Roman"/>
                    <a:ea typeface="Times New Roman"/>
                    <a:cs typeface="Times New Roman"/>
                    <a:sym typeface="Times New Roman"/>
                  </a:defRPr>
                </a:lvl1pPr>
              </a:lstStyle>
              <a:p>
                <a:r>
                  <a:rPr sz="1600" dirty="0">
                    <a:latin typeface="+mj-lt"/>
                  </a:rPr>
                  <a:t>+</a:t>
                </a:r>
              </a:p>
            </p:txBody>
          </p:sp>
        </p:grpSp>
        <p:sp>
          <p:nvSpPr>
            <p:cNvPr id="111" name="Rectangle 110">
              <a:extLst>
                <a:ext uri="{FF2B5EF4-FFF2-40B4-BE49-F238E27FC236}">
                  <a16:creationId xmlns:a16="http://schemas.microsoft.com/office/drawing/2014/main" id="{483A6C25-984B-A33C-CD1D-394F2ED4B296}"/>
                </a:ext>
              </a:extLst>
            </p:cNvPr>
            <p:cNvSpPr/>
            <p:nvPr/>
          </p:nvSpPr>
          <p:spPr>
            <a:xfrm>
              <a:off x="9031505" y="3540402"/>
              <a:ext cx="378630" cy="369332"/>
            </a:xfrm>
            <a:prstGeom prst="rect">
              <a:avLst/>
            </a:prstGeom>
          </p:spPr>
          <p:txBody>
            <a:bodyPr wrap="none">
              <a:spAutoFit/>
            </a:bodyPr>
            <a:lstStyle/>
            <a:p>
              <a:r>
                <a:rPr lang="en-US"/>
                <a:t>⇌</a:t>
              </a:r>
            </a:p>
          </p:txBody>
        </p:sp>
      </p:grpSp>
      <p:grpSp>
        <p:nvGrpSpPr>
          <p:cNvPr id="121" name="Group 120">
            <a:extLst>
              <a:ext uri="{FF2B5EF4-FFF2-40B4-BE49-F238E27FC236}">
                <a16:creationId xmlns:a16="http://schemas.microsoft.com/office/drawing/2014/main" id="{7F6C5926-FF1B-CA1E-B4E3-1CFF9FA4DE47}"/>
              </a:ext>
            </a:extLst>
          </p:cNvPr>
          <p:cNvGrpSpPr/>
          <p:nvPr/>
        </p:nvGrpSpPr>
        <p:grpSpPr>
          <a:xfrm>
            <a:off x="7539445" y="1350867"/>
            <a:ext cx="3215387" cy="902249"/>
            <a:chOff x="6967902" y="1308764"/>
            <a:chExt cx="3420746" cy="1021142"/>
          </a:xfrm>
        </p:grpSpPr>
        <p:grpSp>
          <p:nvGrpSpPr>
            <p:cNvPr id="122" name="Group 121">
              <a:extLst>
                <a:ext uri="{FF2B5EF4-FFF2-40B4-BE49-F238E27FC236}">
                  <a16:creationId xmlns:a16="http://schemas.microsoft.com/office/drawing/2014/main" id="{0F9139A6-528B-83E5-D289-FB20C0B79FBE}"/>
                </a:ext>
              </a:extLst>
            </p:cNvPr>
            <p:cNvGrpSpPr/>
            <p:nvPr/>
          </p:nvGrpSpPr>
          <p:grpSpPr>
            <a:xfrm>
              <a:off x="6967902" y="1308764"/>
              <a:ext cx="3420746" cy="1021142"/>
              <a:chOff x="6967902" y="1308764"/>
              <a:chExt cx="3420746" cy="1021142"/>
            </a:xfrm>
          </p:grpSpPr>
          <p:grpSp>
            <p:nvGrpSpPr>
              <p:cNvPr id="123" name="Group 122">
                <a:extLst>
                  <a:ext uri="{FF2B5EF4-FFF2-40B4-BE49-F238E27FC236}">
                    <a16:creationId xmlns:a16="http://schemas.microsoft.com/office/drawing/2014/main" id="{507708CF-8B18-D69F-4CBD-73DA8AAE449C}"/>
                  </a:ext>
                </a:extLst>
              </p:cNvPr>
              <p:cNvGrpSpPr/>
              <p:nvPr/>
            </p:nvGrpSpPr>
            <p:grpSpPr>
              <a:xfrm>
                <a:off x="8982880" y="1328123"/>
                <a:ext cx="437555" cy="1001783"/>
                <a:chOff x="9238036" y="1328123"/>
                <a:chExt cx="437555" cy="1001783"/>
              </a:xfrm>
            </p:grpSpPr>
            <p:sp>
              <p:nvSpPr>
                <p:cNvPr id="142" name="Line">
                  <a:extLst>
                    <a:ext uri="{FF2B5EF4-FFF2-40B4-BE49-F238E27FC236}">
                      <a16:creationId xmlns:a16="http://schemas.microsoft.com/office/drawing/2014/main" id="{04EAA89D-6CAC-1E08-E463-1A381E2767F4}"/>
                    </a:ext>
                  </a:extLst>
                </p:cNvPr>
                <p:cNvSpPr/>
                <p:nvPr/>
              </p:nvSpPr>
              <p:spPr>
                <a:xfrm flipH="1" flipV="1">
                  <a:off x="9456813" y="162541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sp>
              <p:nvSpPr>
                <p:cNvPr id="143" name="Group">
                  <a:extLst>
                    <a:ext uri="{FF2B5EF4-FFF2-40B4-BE49-F238E27FC236}">
                      <a16:creationId xmlns:a16="http://schemas.microsoft.com/office/drawing/2014/main" id="{9195DEFB-179F-BDD4-570F-59489C26A83B}"/>
                    </a:ext>
                  </a:extLst>
                </p:cNvPr>
                <p:cNvSpPr/>
                <p:nvPr/>
              </p:nvSpPr>
              <p:spPr>
                <a:xfrm>
                  <a:off x="9238036" y="1892349"/>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44" name="R1">
                  <a:extLst>
                    <a:ext uri="{FF2B5EF4-FFF2-40B4-BE49-F238E27FC236}">
                      <a16:creationId xmlns:a16="http://schemas.microsoft.com/office/drawing/2014/main" id="{8DC6F61F-6247-EDD4-3264-07D5C708B794}"/>
                    </a:ext>
                  </a:extLst>
                </p:cNvPr>
                <p:cNvSpPr txBox="1"/>
                <p:nvPr/>
              </p:nvSpPr>
              <p:spPr>
                <a:xfrm>
                  <a:off x="9309336" y="1328123"/>
                  <a:ext cx="294954"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FF2600"/>
                      </a:solidFill>
                    </a:defRPr>
                  </a:pPr>
                  <a:r>
                    <a:rPr sz="1969"/>
                    <a:t>R</a:t>
                  </a:r>
                  <a:r>
                    <a:rPr sz="1969" baseline="-5999"/>
                    <a:t>1</a:t>
                  </a:r>
                </a:p>
              </p:txBody>
            </p:sp>
            <p:sp>
              <p:nvSpPr>
                <p:cNvPr id="145" name="X3">
                  <a:extLst>
                    <a:ext uri="{FF2B5EF4-FFF2-40B4-BE49-F238E27FC236}">
                      <a16:creationId xmlns:a16="http://schemas.microsoft.com/office/drawing/2014/main" id="{792F0CB8-A2E9-CCED-6E2A-0AB048DCBA32}"/>
                    </a:ext>
                  </a:extLst>
                </p:cNvPr>
                <p:cNvSpPr txBox="1"/>
                <p:nvPr/>
              </p:nvSpPr>
              <p:spPr>
                <a:xfrm>
                  <a:off x="9312542" y="1923544"/>
                  <a:ext cx="288542"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0433FF"/>
                      </a:solidFill>
                    </a:defRPr>
                  </a:pPr>
                  <a:r>
                    <a:rPr sz="1969"/>
                    <a:t>X</a:t>
                  </a:r>
                  <a:r>
                    <a:rPr sz="1969" baseline="-5999"/>
                    <a:t>3</a:t>
                  </a:r>
                </a:p>
              </p:txBody>
            </p:sp>
          </p:grpSp>
          <p:grpSp>
            <p:nvGrpSpPr>
              <p:cNvPr id="124" name="Group 123">
                <a:extLst>
                  <a:ext uri="{FF2B5EF4-FFF2-40B4-BE49-F238E27FC236}">
                    <a16:creationId xmlns:a16="http://schemas.microsoft.com/office/drawing/2014/main" id="{675A6650-81B9-0F0C-BC80-A73DD14A0F76}"/>
                  </a:ext>
                </a:extLst>
              </p:cNvPr>
              <p:cNvGrpSpPr/>
              <p:nvPr/>
            </p:nvGrpSpPr>
            <p:grpSpPr>
              <a:xfrm>
                <a:off x="7936117" y="1892349"/>
                <a:ext cx="437555" cy="437556"/>
                <a:chOff x="7802476" y="1892349"/>
                <a:chExt cx="437555" cy="437556"/>
              </a:xfrm>
            </p:grpSpPr>
            <p:sp>
              <p:nvSpPr>
                <p:cNvPr id="140" name="Group">
                  <a:extLst>
                    <a:ext uri="{FF2B5EF4-FFF2-40B4-BE49-F238E27FC236}">
                      <a16:creationId xmlns:a16="http://schemas.microsoft.com/office/drawing/2014/main" id="{D1FF884B-F48C-AF07-39E2-7913375692E7}"/>
                    </a:ext>
                  </a:extLst>
                </p:cNvPr>
                <p:cNvSpPr/>
                <p:nvPr/>
              </p:nvSpPr>
              <p:spPr>
                <a:xfrm>
                  <a:off x="7802476" y="1892349"/>
                  <a:ext cx="437555" cy="437556"/>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41" name="X4">
                  <a:extLst>
                    <a:ext uri="{FF2B5EF4-FFF2-40B4-BE49-F238E27FC236}">
                      <a16:creationId xmlns:a16="http://schemas.microsoft.com/office/drawing/2014/main" id="{7900C4C4-ACE0-DD99-FAE8-214B06380CC5}"/>
                    </a:ext>
                  </a:extLst>
                </p:cNvPr>
                <p:cNvSpPr txBox="1"/>
                <p:nvPr/>
              </p:nvSpPr>
              <p:spPr>
                <a:xfrm>
                  <a:off x="7858347" y="1923544"/>
                  <a:ext cx="288542"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0433FF"/>
                      </a:solidFill>
                    </a:defRPr>
                  </a:pPr>
                  <a:r>
                    <a:rPr sz="1969" dirty="0"/>
                    <a:t>X</a:t>
                  </a:r>
                  <a:r>
                    <a:rPr sz="1969" baseline="-5999" dirty="0"/>
                    <a:t>4</a:t>
                  </a:r>
                </a:p>
              </p:txBody>
            </p:sp>
          </p:grpSp>
          <p:grpSp>
            <p:nvGrpSpPr>
              <p:cNvPr id="125" name="Group 124">
                <a:extLst>
                  <a:ext uri="{FF2B5EF4-FFF2-40B4-BE49-F238E27FC236}">
                    <a16:creationId xmlns:a16="http://schemas.microsoft.com/office/drawing/2014/main" id="{A46A5AE3-76B7-7936-A8B9-8828CD531C2D}"/>
                  </a:ext>
                </a:extLst>
              </p:cNvPr>
              <p:cNvGrpSpPr/>
              <p:nvPr/>
            </p:nvGrpSpPr>
            <p:grpSpPr>
              <a:xfrm>
                <a:off x="6967902" y="1892349"/>
                <a:ext cx="437555" cy="437556"/>
                <a:chOff x="6967902" y="1892349"/>
                <a:chExt cx="437555" cy="437556"/>
              </a:xfrm>
            </p:grpSpPr>
            <p:sp>
              <p:nvSpPr>
                <p:cNvPr id="138" name="Group">
                  <a:extLst>
                    <a:ext uri="{FF2B5EF4-FFF2-40B4-BE49-F238E27FC236}">
                      <a16:creationId xmlns:a16="http://schemas.microsoft.com/office/drawing/2014/main" id="{A9DC6987-CF4D-6E8A-451D-6DC3B5143E08}"/>
                    </a:ext>
                  </a:extLst>
                </p:cNvPr>
                <p:cNvSpPr/>
                <p:nvPr/>
              </p:nvSpPr>
              <p:spPr>
                <a:xfrm>
                  <a:off x="6967902" y="1892349"/>
                  <a:ext cx="437555" cy="437556"/>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39" name="X3">
                  <a:extLst>
                    <a:ext uri="{FF2B5EF4-FFF2-40B4-BE49-F238E27FC236}">
                      <a16:creationId xmlns:a16="http://schemas.microsoft.com/office/drawing/2014/main" id="{8CB74507-C72F-97DD-1298-640DBE3224EC}"/>
                    </a:ext>
                  </a:extLst>
                </p:cNvPr>
                <p:cNvSpPr txBox="1"/>
                <p:nvPr/>
              </p:nvSpPr>
              <p:spPr>
                <a:xfrm>
                  <a:off x="7023772" y="1923544"/>
                  <a:ext cx="288542"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0433FF"/>
                      </a:solidFill>
                    </a:defRPr>
                  </a:pPr>
                  <a:r>
                    <a:rPr sz="1969" dirty="0"/>
                    <a:t>X</a:t>
                  </a:r>
                  <a:r>
                    <a:rPr sz="1969" baseline="-5999" dirty="0"/>
                    <a:t>3</a:t>
                  </a:r>
                </a:p>
              </p:txBody>
            </p:sp>
          </p:grpSp>
          <p:grpSp>
            <p:nvGrpSpPr>
              <p:cNvPr id="126" name="Group 125">
                <a:extLst>
                  <a:ext uri="{FF2B5EF4-FFF2-40B4-BE49-F238E27FC236}">
                    <a16:creationId xmlns:a16="http://schemas.microsoft.com/office/drawing/2014/main" id="{1E2A553C-2F6A-86E4-70EE-8638C3148754}"/>
                  </a:ext>
                </a:extLst>
              </p:cNvPr>
              <p:cNvGrpSpPr/>
              <p:nvPr/>
            </p:nvGrpSpPr>
            <p:grpSpPr>
              <a:xfrm>
                <a:off x="7261549" y="1308764"/>
                <a:ext cx="798528" cy="375167"/>
                <a:chOff x="7180269" y="1186844"/>
                <a:chExt cx="798528" cy="375167"/>
              </a:xfrm>
            </p:grpSpPr>
            <p:sp>
              <p:nvSpPr>
                <p:cNvPr id="135" name="R2">
                  <a:extLst>
                    <a:ext uri="{FF2B5EF4-FFF2-40B4-BE49-F238E27FC236}">
                      <a16:creationId xmlns:a16="http://schemas.microsoft.com/office/drawing/2014/main" id="{F987BC00-892B-5C74-D2A7-765E53BA1746}"/>
                    </a:ext>
                  </a:extLst>
                </p:cNvPr>
                <p:cNvSpPr txBox="1"/>
                <p:nvPr/>
              </p:nvSpPr>
              <p:spPr>
                <a:xfrm>
                  <a:off x="7683843" y="1186844"/>
                  <a:ext cx="294954"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FF2600"/>
                      </a:solidFill>
                    </a:defRPr>
                  </a:pPr>
                  <a:r>
                    <a:rPr sz="1969"/>
                    <a:t>R</a:t>
                  </a:r>
                  <a:r>
                    <a:rPr sz="1969" baseline="-5999"/>
                    <a:t>2</a:t>
                  </a:r>
                </a:p>
              </p:txBody>
            </p:sp>
            <p:sp>
              <p:nvSpPr>
                <p:cNvPr id="136" name="R1">
                  <a:extLst>
                    <a:ext uri="{FF2B5EF4-FFF2-40B4-BE49-F238E27FC236}">
                      <a16:creationId xmlns:a16="http://schemas.microsoft.com/office/drawing/2014/main" id="{E7B81BE8-4DAD-90F6-AE93-7E7B8AF08F9B}"/>
                    </a:ext>
                  </a:extLst>
                </p:cNvPr>
                <p:cNvSpPr txBox="1"/>
                <p:nvPr/>
              </p:nvSpPr>
              <p:spPr>
                <a:xfrm>
                  <a:off x="7180269" y="1186844"/>
                  <a:ext cx="294954"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FF2600"/>
                      </a:solidFill>
                    </a:defRPr>
                  </a:pPr>
                  <a:r>
                    <a:rPr sz="1969"/>
                    <a:t>R</a:t>
                  </a:r>
                  <a:r>
                    <a:rPr sz="1969" baseline="-5999"/>
                    <a:t>1</a:t>
                  </a:r>
                </a:p>
              </p:txBody>
            </p:sp>
            <p:sp>
              <p:nvSpPr>
                <p:cNvPr id="137" name="Line">
                  <a:extLst>
                    <a:ext uri="{FF2B5EF4-FFF2-40B4-BE49-F238E27FC236}">
                      <a16:creationId xmlns:a16="http://schemas.microsoft.com/office/drawing/2014/main" id="{16D15EC1-4E69-F5A3-31AC-2541B5E9C726}"/>
                    </a:ext>
                  </a:extLst>
                </p:cNvPr>
                <p:cNvSpPr/>
                <p:nvPr/>
              </p:nvSpPr>
              <p:spPr>
                <a:xfrm>
                  <a:off x="7447653" y="1374427"/>
                  <a:ext cx="244167" cy="0"/>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grpSp>
          <p:grpSp>
            <p:nvGrpSpPr>
              <p:cNvPr id="127" name="Group 126">
                <a:extLst>
                  <a:ext uri="{FF2B5EF4-FFF2-40B4-BE49-F238E27FC236}">
                    <a16:creationId xmlns:a16="http://schemas.microsoft.com/office/drawing/2014/main" id="{337D1681-6188-59D6-420B-15246801420B}"/>
                  </a:ext>
                </a:extLst>
              </p:cNvPr>
              <p:cNvGrpSpPr/>
              <p:nvPr/>
            </p:nvGrpSpPr>
            <p:grpSpPr>
              <a:xfrm>
                <a:off x="9951093" y="1310853"/>
                <a:ext cx="437555" cy="1001783"/>
                <a:chOff x="9238036" y="1328123"/>
                <a:chExt cx="437555" cy="1001783"/>
              </a:xfrm>
            </p:grpSpPr>
            <p:sp>
              <p:nvSpPr>
                <p:cNvPr id="131" name="Line">
                  <a:extLst>
                    <a:ext uri="{FF2B5EF4-FFF2-40B4-BE49-F238E27FC236}">
                      <a16:creationId xmlns:a16="http://schemas.microsoft.com/office/drawing/2014/main" id="{303096C1-866B-4312-F358-FE5440294830}"/>
                    </a:ext>
                  </a:extLst>
                </p:cNvPr>
                <p:cNvSpPr/>
                <p:nvPr/>
              </p:nvSpPr>
              <p:spPr>
                <a:xfrm flipH="1" flipV="1">
                  <a:off x="9456813" y="162541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sp>
              <p:nvSpPr>
                <p:cNvPr id="132" name="Group">
                  <a:extLst>
                    <a:ext uri="{FF2B5EF4-FFF2-40B4-BE49-F238E27FC236}">
                      <a16:creationId xmlns:a16="http://schemas.microsoft.com/office/drawing/2014/main" id="{DC5B6070-7E9F-67A4-C084-B7F6758D1311}"/>
                    </a:ext>
                  </a:extLst>
                </p:cNvPr>
                <p:cNvSpPr/>
                <p:nvPr/>
              </p:nvSpPr>
              <p:spPr>
                <a:xfrm>
                  <a:off x="9238036" y="1892349"/>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33" name="R1">
                  <a:extLst>
                    <a:ext uri="{FF2B5EF4-FFF2-40B4-BE49-F238E27FC236}">
                      <a16:creationId xmlns:a16="http://schemas.microsoft.com/office/drawing/2014/main" id="{674F0654-F913-C204-74A4-B0A6102D16E0}"/>
                    </a:ext>
                  </a:extLst>
                </p:cNvPr>
                <p:cNvSpPr txBox="1"/>
                <p:nvPr/>
              </p:nvSpPr>
              <p:spPr>
                <a:xfrm>
                  <a:off x="9309336" y="1328123"/>
                  <a:ext cx="294954"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FF2600"/>
                      </a:solidFill>
                    </a:defRPr>
                  </a:pPr>
                  <a:r>
                    <a:rPr sz="1969"/>
                    <a:t>R</a:t>
                  </a:r>
                  <a:r>
                    <a:rPr sz="1969" baseline="-5999"/>
                    <a:t>1</a:t>
                  </a:r>
                </a:p>
              </p:txBody>
            </p:sp>
            <p:sp>
              <p:nvSpPr>
                <p:cNvPr id="134" name="X3">
                  <a:extLst>
                    <a:ext uri="{FF2B5EF4-FFF2-40B4-BE49-F238E27FC236}">
                      <a16:creationId xmlns:a16="http://schemas.microsoft.com/office/drawing/2014/main" id="{B90EDED6-3FD4-B1C8-3CAF-7489C61DC5F0}"/>
                    </a:ext>
                  </a:extLst>
                </p:cNvPr>
                <p:cNvSpPr txBox="1"/>
                <p:nvPr/>
              </p:nvSpPr>
              <p:spPr>
                <a:xfrm>
                  <a:off x="9312542" y="1923544"/>
                  <a:ext cx="288542" cy="37516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p>
                  <a:pPr>
                    <a:defRPr sz="2800">
                      <a:solidFill>
                        <a:srgbClr val="0433FF"/>
                      </a:solidFill>
                    </a:defRPr>
                  </a:pPr>
                  <a:r>
                    <a:rPr sz="1969"/>
                    <a:t>X</a:t>
                  </a:r>
                  <a:r>
                    <a:rPr lang="en-US" sz="1969" baseline="-5999"/>
                    <a:t>4</a:t>
                  </a:r>
                  <a:endParaRPr sz="1969" baseline="-5999"/>
                </a:p>
              </p:txBody>
            </p:sp>
          </p:grpSp>
          <p:sp>
            <p:nvSpPr>
              <p:cNvPr id="128" name="Rectangle 127">
                <a:extLst>
                  <a:ext uri="{FF2B5EF4-FFF2-40B4-BE49-F238E27FC236}">
                    <a16:creationId xmlns:a16="http://schemas.microsoft.com/office/drawing/2014/main" id="{D9B12E0E-83DB-ABCC-CB40-02BAF9000E65}"/>
                  </a:ext>
                </a:extLst>
              </p:cNvPr>
              <p:cNvSpPr/>
              <p:nvPr/>
            </p:nvSpPr>
            <p:spPr>
              <a:xfrm>
                <a:off x="8488961" y="1903408"/>
                <a:ext cx="378630" cy="369332"/>
              </a:xfrm>
              <a:prstGeom prst="rect">
                <a:avLst/>
              </a:prstGeom>
            </p:spPr>
            <p:txBody>
              <a:bodyPr wrap="none">
                <a:spAutoFit/>
              </a:bodyPr>
              <a:lstStyle/>
              <a:p>
                <a:r>
                  <a:rPr lang="en-US"/>
                  <a:t>⇌</a:t>
                </a:r>
              </a:p>
            </p:txBody>
          </p:sp>
          <p:sp>
            <p:nvSpPr>
              <p:cNvPr id="129" name="Rectangle 128">
                <a:extLst>
                  <a:ext uri="{FF2B5EF4-FFF2-40B4-BE49-F238E27FC236}">
                    <a16:creationId xmlns:a16="http://schemas.microsoft.com/office/drawing/2014/main" id="{ADF09959-254A-9E0B-8720-6EF13179C3C6}"/>
                  </a:ext>
                </a:extLst>
              </p:cNvPr>
              <p:cNvSpPr/>
              <p:nvPr/>
            </p:nvSpPr>
            <p:spPr>
              <a:xfrm>
                <a:off x="7520746" y="1912109"/>
                <a:ext cx="300082" cy="369332"/>
              </a:xfrm>
              <a:prstGeom prst="rect">
                <a:avLst/>
              </a:prstGeom>
            </p:spPr>
            <p:txBody>
              <a:bodyPr wrap="none">
                <a:spAutoFit/>
              </a:bodyPr>
              <a:lstStyle/>
              <a:p>
                <a:r>
                  <a:rPr lang="en-US"/>
                  <a:t>+</a:t>
                </a:r>
              </a:p>
            </p:txBody>
          </p:sp>
          <p:sp>
            <p:nvSpPr>
              <p:cNvPr id="130" name="Rectangle 129">
                <a:extLst>
                  <a:ext uri="{FF2B5EF4-FFF2-40B4-BE49-F238E27FC236}">
                    <a16:creationId xmlns:a16="http://schemas.microsoft.com/office/drawing/2014/main" id="{2F9AEF8A-84CA-2E58-43AE-0A3C89A3F0BF}"/>
                  </a:ext>
                </a:extLst>
              </p:cNvPr>
              <p:cNvSpPr/>
              <p:nvPr/>
            </p:nvSpPr>
            <p:spPr>
              <a:xfrm>
                <a:off x="9535724" y="1912109"/>
                <a:ext cx="300082" cy="369332"/>
              </a:xfrm>
              <a:prstGeom prst="rect">
                <a:avLst/>
              </a:prstGeom>
            </p:spPr>
            <p:txBody>
              <a:bodyPr wrap="none">
                <a:spAutoFit/>
              </a:bodyPr>
              <a:lstStyle/>
              <a:p>
                <a:r>
                  <a:rPr lang="en-US"/>
                  <a:t>+</a:t>
                </a:r>
              </a:p>
            </p:txBody>
          </p:sp>
        </p:grpSp>
      </p:grpSp>
      <p:sp>
        <p:nvSpPr>
          <p:cNvPr id="146" name="dissociative adsorption:…">
            <a:extLst>
              <a:ext uri="{FF2B5EF4-FFF2-40B4-BE49-F238E27FC236}">
                <a16:creationId xmlns:a16="http://schemas.microsoft.com/office/drawing/2014/main" id="{71658FFD-4554-5CFE-8C33-4F40A7BB392E}"/>
              </a:ext>
            </a:extLst>
          </p:cNvPr>
          <p:cNvSpPr txBox="1"/>
          <p:nvPr/>
        </p:nvSpPr>
        <p:spPr>
          <a:xfrm>
            <a:off x="3192022" y="2815546"/>
            <a:ext cx="5044442" cy="503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t">
            <a:spAutoFit/>
          </a:bodyPr>
          <a:lstStyle/>
          <a:p>
            <a:pPr>
              <a:spcBef>
                <a:spcPts val="2109"/>
              </a:spcBef>
              <a:buSzPct val="100000"/>
              <a:defRPr sz="4800">
                <a:solidFill>
                  <a:srgbClr val="0433FF"/>
                </a:solidFill>
                <a:latin typeface="+mj-lt"/>
                <a:ea typeface="+mj-ea"/>
                <a:cs typeface="+mj-cs"/>
                <a:sym typeface="Gill Sans Light"/>
              </a:defRPr>
            </a:pPr>
            <a:r>
              <a:rPr lang="en-US" sz="2800" dirty="0">
                <a:ea typeface="+mn-lt"/>
                <a:cs typeface="+mn-lt"/>
              </a:rPr>
              <a:t>non-dissociative adsorption</a:t>
            </a:r>
            <a:endParaRPr lang="en-US" sz="2800" dirty="0">
              <a:cs typeface="Calibri Light"/>
            </a:endParaRPr>
          </a:p>
        </p:txBody>
      </p:sp>
      <p:sp>
        <p:nvSpPr>
          <p:cNvPr id="147" name="II. Dissociation">
            <a:extLst>
              <a:ext uri="{FF2B5EF4-FFF2-40B4-BE49-F238E27FC236}">
                <a16:creationId xmlns:a16="http://schemas.microsoft.com/office/drawing/2014/main" id="{2C72F951-2858-96B7-B88F-534F912CE58F}"/>
              </a:ext>
            </a:extLst>
          </p:cNvPr>
          <p:cNvSpPr txBox="1"/>
          <p:nvPr/>
        </p:nvSpPr>
        <p:spPr>
          <a:xfrm>
            <a:off x="3193518" y="4175271"/>
            <a:ext cx="3360218"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gn="l">
              <a:defRPr sz="6200">
                <a:solidFill>
                  <a:srgbClr val="0433FF"/>
                </a:solidFill>
                <a:latin typeface="+mj-lt"/>
                <a:ea typeface="+mj-ea"/>
                <a:cs typeface="+mj-cs"/>
                <a:sym typeface="Gill Sans Light"/>
              </a:defRPr>
            </a:lvl1pPr>
          </a:lstStyle>
          <a:p>
            <a:r>
              <a:rPr sz="2800" dirty="0"/>
              <a:t>Dissociation</a:t>
            </a:r>
          </a:p>
        </p:txBody>
      </p:sp>
      <p:sp>
        <p:nvSpPr>
          <p:cNvPr id="148" name="III. Abstraction">
            <a:extLst>
              <a:ext uri="{FF2B5EF4-FFF2-40B4-BE49-F238E27FC236}">
                <a16:creationId xmlns:a16="http://schemas.microsoft.com/office/drawing/2014/main" id="{364FDF16-9D13-5E66-6884-0DC8D036E298}"/>
              </a:ext>
            </a:extLst>
          </p:cNvPr>
          <p:cNvSpPr txBox="1"/>
          <p:nvPr/>
        </p:nvSpPr>
        <p:spPr>
          <a:xfrm>
            <a:off x="3193879" y="5739518"/>
            <a:ext cx="3359493"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gn="l">
              <a:defRPr sz="6200">
                <a:solidFill>
                  <a:srgbClr val="0433FF"/>
                </a:solidFill>
                <a:latin typeface="+mj-lt"/>
                <a:ea typeface="+mj-ea"/>
                <a:cs typeface="+mj-cs"/>
                <a:sym typeface="Gill Sans Light"/>
              </a:defRPr>
            </a:lvl1pPr>
          </a:lstStyle>
          <a:p>
            <a:r>
              <a:rPr lang="en-US" sz="2800" dirty="0"/>
              <a:t>Abstraction</a:t>
            </a:r>
            <a:endParaRPr sz="2800" dirty="0"/>
          </a:p>
        </p:txBody>
      </p:sp>
      <p:grpSp>
        <p:nvGrpSpPr>
          <p:cNvPr id="149" name="Group 148">
            <a:extLst>
              <a:ext uri="{FF2B5EF4-FFF2-40B4-BE49-F238E27FC236}">
                <a16:creationId xmlns:a16="http://schemas.microsoft.com/office/drawing/2014/main" id="{3B9BA0B1-1728-16EE-3333-FAC2829C2DBA}"/>
              </a:ext>
            </a:extLst>
          </p:cNvPr>
          <p:cNvGrpSpPr/>
          <p:nvPr/>
        </p:nvGrpSpPr>
        <p:grpSpPr>
          <a:xfrm>
            <a:off x="5466749" y="3702281"/>
            <a:ext cx="3136444" cy="1259550"/>
            <a:chOff x="2280004" y="1335682"/>
            <a:chExt cx="3541764" cy="1540570"/>
          </a:xfrm>
        </p:grpSpPr>
        <p:grpSp>
          <p:nvGrpSpPr>
            <p:cNvPr id="150" name="Group 149">
              <a:extLst>
                <a:ext uri="{FF2B5EF4-FFF2-40B4-BE49-F238E27FC236}">
                  <a16:creationId xmlns:a16="http://schemas.microsoft.com/office/drawing/2014/main" id="{1B2AFD1B-E7B0-CC4C-80CD-34C7870B8410}"/>
                </a:ext>
              </a:extLst>
            </p:cNvPr>
            <p:cNvGrpSpPr/>
            <p:nvPr/>
          </p:nvGrpSpPr>
          <p:grpSpPr>
            <a:xfrm>
              <a:off x="2280004" y="1335682"/>
              <a:ext cx="437555" cy="1540570"/>
              <a:chOff x="2257975" y="1330070"/>
              <a:chExt cx="437555" cy="1540570"/>
            </a:xfrm>
          </p:grpSpPr>
          <p:grpSp>
            <p:nvGrpSpPr>
              <p:cNvPr id="169" name="Group 168">
                <a:extLst>
                  <a:ext uri="{FF2B5EF4-FFF2-40B4-BE49-F238E27FC236}">
                    <a16:creationId xmlns:a16="http://schemas.microsoft.com/office/drawing/2014/main" id="{7AFB4DD9-C32E-7C8C-8840-011791A19410}"/>
                  </a:ext>
                </a:extLst>
              </p:cNvPr>
              <p:cNvGrpSpPr/>
              <p:nvPr/>
            </p:nvGrpSpPr>
            <p:grpSpPr>
              <a:xfrm>
                <a:off x="2257975" y="1868857"/>
                <a:ext cx="437555" cy="1001783"/>
                <a:chOff x="9238036" y="1328123"/>
                <a:chExt cx="437555" cy="1001783"/>
              </a:xfrm>
            </p:grpSpPr>
            <p:sp>
              <p:nvSpPr>
                <p:cNvPr id="172" name="Line">
                  <a:extLst>
                    <a:ext uri="{FF2B5EF4-FFF2-40B4-BE49-F238E27FC236}">
                      <a16:creationId xmlns:a16="http://schemas.microsoft.com/office/drawing/2014/main" id="{ED3980BE-11A9-E591-9B65-C76216FC06E5}"/>
                    </a:ext>
                  </a:extLst>
                </p:cNvPr>
                <p:cNvSpPr/>
                <p:nvPr/>
              </p:nvSpPr>
              <p:spPr>
                <a:xfrm flipH="1" flipV="1">
                  <a:off x="9456813" y="162541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sp>
              <p:nvSpPr>
                <p:cNvPr id="173" name="Group">
                  <a:extLst>
                    <a:ext uri="{FF2B5EF4-FFF2-40B4-BE49-F238E27FC236}">
                      <a16:creationId xmlns:a16="http://schemas.microsoft.com/office/drawing/2014/main" id="{F1B8D075-B73D-B147-C463-3F6AC2880B11}"/>
                    </a:ext>
                  </a:extLst>
                </p:cNvPr>
                <p:cNvSpPr/>
                <p:nvPr/>
              </p:nvSpPr>
              <p:spPr>
                <a:xfrm>
                  <a:off x="9238036" y="1892349"/>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74" name="R1">
                  <a:extLst>
                    <a:ext uri="{FF2B5EF4-FFF2-40B4-BE49-F238E27FC236}">
                      <a16:creationId xmlns:a16="http://schemas.microsoft.com/office/drawing/2014/main" id="{1ECF1E14-D8A6-1825-0F76-E2122AFC4911}"/>
                    </a:ext>
                  </a:extLst>
                </p:cNvPr>
                <p:cNvSpPr txBox="1"/>
                <p:nvPr/>
              </p:nvSpPr>
              <p:spPr>
                <a:xfrm>
                  <a:off x="9309336" y="1328123"/>
                  <a:ext cx="294954"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FF2600"/>
                      </a:solidFill>
                    </a:defRPr>
                  </a:pPr>
                  <a:r>
                    <a:rPr sz="1969"/>
                    <a:t>R</a:t>
                  </a:r>
                  <a:r>
                    <a:rPr sz="1969" baseline="-5999"/>
                    <a:t>1</a:t>
                  </a:r>
                </a:p>
              </p:txBody>
            </p:sp>
            <p:sp>
              <p:nvSpPr>
                <p:cNvPr id="175" name="X3">
                  <a:extLst>
                    <a:ext uri="{FF2B5EF4-FFF2-40B4-BE49-F238E27FC236}">
                      <a16:creationId xmlns:a16="http://schemas.microsoft.com/office/drawing/2014/main" id="{96DAC0BC-DF3A-F9B8-5586-DCA3A881EEF6}"/>
                    </a:ext>
                  </a:extLst>
                </p:cNvPr>
                <p:cNvSpPr txBox="1"/>
                <p:nvPr/>
              </p:nvSpPr>
              <p:spPr>
                <a:xfrm>
                  <a:off x="9312542" y="1923544"/>
                  <a:ext cx="288542"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0433FF"/>
                      </a:solidFill>
                    </a:defRPr>
                  </a:pPr>
                  <a:r>
                    <a:rPr sz="1969"/>
                    <a:t>X</a:t>
                  </a:r>
                  <a:r>
                    <a:rPr sz="1969" baseline="-5999"/>
                    <a:t>3</a:t>
                  </a:r>
                </a:p>
              </p:txBody>
            </p:sp>
          </p:grpSp>
          <p:sp>
            <p:nvSpPr>
              <p:cNvPr id="170" name="R1">
                <a:extLst>
                  <a:ext uri="{FF2B5EF4-FFF2-40B4-BE49-F238E27FC236}">
                    <a16:creationId xmlns:a16="http://schemas.microsoft.com/office/drawing/2014/main" id="{72F448D6-FCDC-2097-BA86-D093B5E4E12A}"/>
                  </a:ext>
                </a:extLst>
              </p:cNvPr>
              <p:cNvSpPr txBox="1"/>
              <p:nvPr/>
            </p:nvSpPr>
            <p:spPr>
              <a:xfrm>
                <a:off x="2322532" y="1330070"/>
                <a:ext cx="294954"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FF2600"/>
                    </a:solidFill>
                  </a:defRPr>
                </a:pPr>
                <a:r>
                  <a:rPr sz="1969"/>
                  <a:t>R</a:t>
                </a:r>
                <a:r>
                  <a:rPr lang="en-US" sz="1969" baseline="-5999"/>
                  <a:t>2</a:t>
                </a:r>
                <a:endParaRPr sz="1969" baseline="-5999"/>
              </a:p>
            </p:txBody>
          </p:sp>
          <p:sp>
            <p:nvSpPr>
              <p:cNvPr id="171" name="Line">
                <a:extLst>
                  <a:ext uri="{FF2B5EF4-FFF2-40B4-BE49-F238E27FC236}">
                    <a16:creationId xmlns:a16="http://schemas.microsoft.com/office/drawing/2014/main" id="{E7F73795-5283-2911-C7D3-79F788C4D3FD}"/>
                  </a:ext>
                </a:extLst>
              </p:cNvPr>
              <p:cNvSpPr/>
              <p:nvPr/>
            </p:nvSpPr>
            <p:spPr>
              <a:xfrm flipH="1" flipV="1">
                <a:off x="2486590" y="165457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grpSp>
        <p:grpSp>
          <p:nvGrpSpPr>
            <p:cNvPr id="151" name="Group 150">
              <a:extLst>
                <a:ext uri="{FF2B5EF4-FFF2-40B4-BE49-F238E27FC236}">
                  <a16:creationId xmlns:a16="http://schemas.microsoft.com/office/drawing/2014/main" id="{7C751E5E-F6ED-CDA6-5FC8-A7B2656A663C}"/>
                </a:ext>
              </a:extLst>
            </p:cNvPr>
            <p:cNvGrpSpPr/>
            <p:nvPr/>
          </p:nvGrpSpPr>
          <p:grpSpPr>
            <a:xfrm>
              <a:off x="3288557" y="2433083"/>
              <a:ext cx="437555" cy="437557"/>
              <a:chOff x="3068169" y="2433083"/>
              <a:chExt cx="437555" cy="437557"/>
            </a:xfrm>
          </p:grpSpPr>
          <p:sp>
            <p:nvSpPr>
              <p:cNvPr id="167" name="Group">
                <a:extLst>
                  <a:ext uri="{FF2B5EF4-FFF2-40B4-BE49-F238E27FC236}">
                    <a16:creationId xmlns:a16="http://schemas.microsoft.com/office/drawing/2014/main" id="{DC35EE24-737B-0878-B813-49670F026B52}"/>
                  </a:ext>
                </a:extLst>
              </p:cNvPr>
              <p:cNvSpPr/>
              <p:nvPr/>
            </p:nvSpPr>
            <p:spPr>
              <a:xfrm>
                <a:off x="3068169" y="2433083"/>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68" name="X3">
                <a:extLst>
                  <a:ext uri="{FF2B5EF4-FFF2-40B4-BE49-F238E27FC236}">
                    <a16:creationId xmlns:a16="http://schemas.microsoft.com/office/drawing/2014/main" id="{7143ED14-60AD-51B5-AB6E-7F576D9581D7}"/>
                  </a:ext>
                </a:extLst>
              </p:cNvPr>
              <p:cNvSpPr txBox="1"/>
              <p:nvPr/>
            </p:nvSpPr>
            <p:spPr>
              <a:xfrm>
                <a:off x="3142675" y="2464278"/>
                <a:ext cx="288542"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0433FF"/>
                    </a:solidFill>
                  </a:defRPr>
                </a:pPr>
                <a:r>
                  <a:rPr sz="1969" dirty="0"/>
                  <a:t>X</a:t>
                </a:r>
                <a:r>
                  <a:rPr lang="en-US" sz="1969" baseline="-5999" dirty="0"/>
                  <a:t>4</a:t>
                </a:r>
                <a:endParaRPr sz="1969" baseline="-5999" dirty="0"/>
              </a:p>
            </p:txBody>
          </p:sp>
        </p:grpSp>
        <p:grpSp>
          <p:nvGrpSpPr>
            <p:cNvPr id="152" name="Group 151">
              <a:extLst>
                <a:ext uri="{FF2B5EF4-FFF2-40B4-BE49-F238E27FC236}">
                  <a16:creationId xmlns:a16="http://schemas.microsoft.com/office/drawing/2014/main" id="{37FF670F-45DE-6973-B24B-7BD081A43E41}"/>
                </a:ext>
              </a:extLst>
            </p:cNvPr>
            <p:cNvGrpSpPr/>
            <p:nvPr/>
          </p:nvGrpSpPr>
          <p:grpSpPr>
            <a:xfrm>
              <a:off x="4375658" y="1863464"/>
              <a:ext cx="437555" cy="1001783"/>
              <a:chOff x="2257975" y="1868857"/>
              <a:chExt cx="437555" cy="1001783"/>
            </a:xfrm>
          </p:grpSpPr>
          <p:grpSp>
            <p:nvGrpSpPr>
              <p:cNvPr id="161" name="Group 160">
                <a:extLst>
                  <a:ext uri="{FF2B5EF4-FFF2-40B4-BE49-F238E27FC236}">
                    <a16:creationId xmlns:a16="http://schemas.microsoft.com/office/drawing/2014/main" id="{C8BD4837-3673-2395-9102-609F455680DC}"/>
                  </a:ext>
                </a:extLst>
              </p:cNvPr>
              <p:cNvGrpSpPr/>
              <p:nvPr/>
            </p:nvGrpSpPr>
            <p:grpSpPr>
              <a:xfrm>
                <a:off x="2257975" y="1868857"/>
                <a:ext cx="437555" cy="1001783"/>
                <a:chOff x="9238036" y="1328123"/>
                <a:chExt cx="437555" cy="1001783"/>
              </a:xfrm>
            </p:grpSpPr>
            <p:sp>
              <p:nvSpPr>
                <p:cNvPr id="163" name="Line">
                  <a:extLst>
                    <a:ext uri="{FF2B5EF4-FFF2-40B4-BE49-F238E27FC236}">
                      <a16:creationId xmlns:a16="http://schemas.microsoft.com/office/drawing/2014/main" id="{232EA77E-5A66-E3AE-90F5-73397B6A689B}"/>
                    </a:ext>
                  </a:extLst>
                </p:cNvPr>
                <p:cNvSpPr/>
                <p:nvPr/>
              </p:nvSpPr>
              <p:spPr>
                <a:xfrm flipH="1" flipV="1">
                  <a:off x="9486309" y="162541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sp>
              <p:nvSpPr>
                <p:cNvPr id="164" name="Group">
                  <a:extLst>
                    <a:ext uri="{FF2B5EF4-FFF2-40B4-BE49-F238E27FC236}">
                      <a16:creationId xmlns:a16="http://schemas.microsoft.com/office/drawing/2014/main" id="{D5E706A4-68E1-B9CB-5E8E-525AA76A74F9}"/>
                    </a:ext>
                  </a:extLst>
                </p:cNvPr>
                <p:cNvSpPr/>
                <p:nvPr/>
              </p:nvSpPr>
              <p:spPr>
                <a:xfrm>
                  <a:off x="9238036" y="1892349"/>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65" name="R1">
                  <a:extLst>
                    <a:ext uri="{FF2B5EF4-FFF2-40B4-BE49-F238E27FC236}">
                      <a16:creationId xmlns:a16="http://schemas.microsoft.com/office/drawing/2014/main" id="{962B4753-F9C4-5A64-09B6-4E35743AA43A}"/>
                    </a:ext>
                  </a:extLst>
                </p:cNvPr>
                <p:cNvSpPr txBox="1"/>
                <p:nvPr/>
              </p:nvSpPr>
              <p:spPr>
                <a:xfrm>
                  <a:off x="9309336" y="1328123"/>
                  <a:ext cx="294954"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FF2600"/>
                      </a:solidFill>
                    </a:defRPr>
                  </a:pPr>
                  <a:r>
                    <a:rPr sz="1969"/>
                    <a:t>R</a:t>
                  </a:r>
                  <a:r>
                    <a:rPr sz="1969" baseline="-5999"/>
                    <a:t>1</a:t>
                  </a:r>
                </a:p>
              </p:txBody>
            </p:sp>
            <p:sp>
              <p:nvSpPr>
                <p:cNvPr id="166" name="X3">
                  <a:extLst>
                    <a:ext uri="{FF2B5EF4-FFF2-40B4-BE49-F238E27FC236}">
                      <a16:creationId xmlns:a16="http://schemas.microsoft.com/office/drawing/2014/main" id="{E4A4F3A0-83D2-10CB-4651-31901C503AB6}"/>
                    </a:ext>
                  </a:extLst>
                </p:cNvPr>
                <p:cNvSpPr txBox="1"/>
                <p:nvPr/>
              </p:nvSpPr>
              <p:spPr>
                <a:xfrm>
                  <a:off x="9312542" y="1923544"/>
                  <a:ext cx="288542"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0433FF"/>
                      </a:solidFill>
                    </a:defRPr>
                  </a:pPr>
                  <a:r>
                    <a:rPr sz="1969"/>
                    <a:t>X</a:t>
                  </a:r>
                  <a:r>
                    <a:rPr sz="1969" baseline="-5999"/>
                    <a:t>3</a:t>
                  </a:r>
                </a:p>
              </p:txBody>
            </p:sp>
          </p:grpSp>
          <p:sp>
            <p:nvSpPr>
              <p:cNvPr id="162" name="Line">
                <a:extLst>
                  <a:ext uri="{FF2B5EF4-FFF2-40B4-BE49-F238E27FC236}">
                    <a16:creationId xmlns:a16="http://schemas.microsoft.com/office/drawing/2014/main" id="{65C492EC-B7B4-4E54-A71D-1A4786B6A48E}"/>
                  </a:ext>
                </a:extLst>
              </p:cNvPr>
              <p:cNvSpPr/>
              <p:nvPr/>
            </p:nvSpPr>
            <p:spPr>
              <a:xfrm flipH="1" flipV="1">
                <a:off x="2442344" y="2166149"/>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grpSp>
        <p:grpSp>
          <p:nvGrpSpPr>
            <p:cNvPr id="153" name="Group 152">
              <a:extLst>
                <a:ext uri="{FF2B5EF4-FFF2-40B4-BE49-F238E27FC236}">
                  <a16:creationId xmlns:a16="http://schemas.microsoft.com/office/drawing/2014/main" id="{4B9B71D0-B39A-E0AB-2ADA-E4CE23C342B9}"/>
                </a:ext>
              </a:extLst>
            </p:cNvPr>
            <p:cNvGrpSpPr/>
            <p:nvPr/>
          </p:nvGrpSpPr>
          <p:grpSpPr>
            <a:xfrm>
              <a:off x="5384213" y="1859100"/>
              <a:ext cx="437555" cy="1001783"/>
              <a:chOff x="9238036" y="1328123"/>
              <a:chExt cx="437555" cy="1001783"/>
            </a:xfrm>
          </p:grpSpPr>
          <p:sp>
            <p:nvSpPr>
              <p:cNvPr id="157" name="Line">
                <a:extLst>
                  <a:ext uri="{FF2B5EF4-FFF2-40B4-BE49-F238E27FC236}">
                    <a16:creationId xmlns:a16="http://schemas.microsoft.com/office/drawing/2014/main" id="{C2E5CB10-E918-45E0-0DBB-6E807E6998FE}"/>
                  </a:ext>
                </a:extLst>
              </p:cNvPr>
              <p:cNvSpPr/>
              <p:nvPr/>
            </p:nvSpPr>
            <p:spPr>
              <a:xfrm flipH="1" flipV="1">
                <a:off x="9456813" y="162541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sp>
            <p:nvSpPr>
              <p:cNvPr id="158" name="Group">
                <a:extLst>
                  <a:ext uri="{FF2B5EF4-FFF2-40B4-BE49-F238E27FC236}">
                    <a16:creationId xmlns:a16="http://schemas.microsoft.com/office/drawing/2014/main" id="{AC27014C-B5AE-A198-6099-923A63C54DA4}"/>
                  </a:ext>
                </a:extLst>
              </p:cNvPr>
              <p:cNvSpPr/>
              <p:nvPr/>
            </p:nvSpPr>
            <p:spPr>
              <a:xfrm>
                <a:off x="9238036" y="1892349"/>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59" name="R1">
                <a:extLst>
                  <a:ext uri="{FF2B5EF4-FFF2-40B4-BE49-F238E27FC236}">
                    <a16:creationId xmlns:a16="http://schemas.microsoft.com/office/drawing/2014/main" id="{402728A3-027B-875A-0D14-85F5D12C2349}"/>
                  </a:ext>
                </a:extLst>
              </p:cNvPr>
              <p:cNvSpPr txBox="1"/>
              <p:nvPr/>
            </p:nvSpPr>
            <p:spPr>
              <a:xfrm>
                <a:off x="9309336" y="1328123"/>
                <a:ext cx="294954"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FF2600"/>
                    </a:solidFill>
                  </a:defRPr>
                </a:pPr>
                <a:r>
                  <a:rPr sz="1969"/>
                  <a:t>R</a:t>
                </a:r>
                <a:r>
                  <a:rPr lang="en-US" sz="1969" baseline="-5999"/>
                  <a:t>2</a:t>
                </a:r>
                <a:endParaRPr sz="1969" baseline="-5999"/>
              </a:p>
            </p:txBody>
          </p:sp>
          <p:sp>
            <p:nvSpPr>
              <p:cNvPr id="160" name="X3">
                <a:extLst>
                  <a:ext uri="{FF2B5EF4-FFF2-40B4-BE49-F238E27FC236}">
                    <a16:creationId xmlns:a16="http://schemas.microsoft.com/office/drawing/2014/main" id="{D8A4C5F6-F072-E7B5-F64B-6A5EE8ADC871}"/>
                  </a:ext>
                </a:extLst>
              </p:cNvPr>
              <p:cNvSpPr txBox="1"/>
              <p:nvPr/>
            </p:nvSpPr>
            <p:spPr>
              <a:xfrm>
                <a:off x="9312542" y="1923544"/>
                <a:ext cx="288542"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0433FF"/>
                    </a:solidFill>
                  </a:defRPr>
                </a:pPr>
                <a:r>
                  <a:rPr sz="1969"/>
                  <a:t>X</a:t>
                </a:r>
                <a:r>
                  <a:rPr lang="en-US" sz="1969" baseline="-5999"/>
                  <a:t>4</a:t>
                </a:r>
                <a:endParaRPr sz="1969" baseline="-5999"/>
              </a:p>
            </p:txBody>
          </p:sp>
        </p:grpSp>
        <p:sp>
          <p:nvSpPr>
            <p:cNvPr id="154" name="Rectangle 153">
              <a:extLst>
                <a:ext uri="{FF2B5EF4-FFF2-40B4-BE49-F238E27FC236}">
                  <a16:creationId xmlns:a16="http://schemas.microsoft.com/office/drawing/2014/main" id="{B0BD15E1-7E2E-20C3-5C5B-C658A28EE7DF}"/>
                </a:ext>
              </a:extLst>
            </p:cNvPr>
            <p:cNvSpPr/>
            <p:nvPr/>
          </p:nvSpPr>
          <p:spPr>
            <a:xfrm>
              <a:off x="2853017" y="2461802"/>
              <a:ext cx="300082" cy="369332"/>
            </a:xfrm>
            <a:prstGeom prst="rect">
              <a:avLst/>
            </a:prstGeom>
          </p:spPr>
          <p:txBody>
            <a:bodyPr wrap="none">
              <a:spAutoFit/>
            </a:bodyPr>
            <a:lstStyle/>
            <a:p>
              <a:r>
                <a:rPr lang="en-US"/>
                <a:t>+</a:t>
              </a:r>
            </a:p>
          </p:txBody>
        </p:sp>
        <p:sp>
          <p:nvSpPr>
            <p:cNvPr id="155" name="Rectangle 154">
              <a:extLst>
                <a:ext uri="{FF2B5EF4-FFF2-40B4-BE49-F238E27FC236}">
                  <a16:creationId xmlns:a16="http://schemas.microsoft.com/office/drawing/2014/main" id="{EBF03BBF-B303-2D68-047F-6B4E24AD41D3}"/>
                </a:ext>
              </a:extLst>
            </p:cNvPr>
            <p:cNvSpPr/>
            <p:nvPr/>
          </p:nvSpPr>
          <p:spPr>
            <a:xfrm>
              <a:off x="4948671" y="2472524"/>
              <a:ext cx="300082" cy="369332"/>
            </a:xfrm>
            <a:prstGeom prst="rect">
              <a:avLst/>
            </a:prstGeom>
          </p:spPr>
          <p:txBody>
            <a:bodyPr wrap="none">
              <a:spAutoFit/>
            </a:bodyPr>
            <a:lstStyle/>
            <a:p>
              <a:r>
                <a:rPr lang="en-US"/>
                <a:t>+</a:t>
              </a:r>
            </a:p>
          </p:txBody>
        </p:sp>
        <p:sp>
          <p:nvSpPr>
            <p:cNvPr id="156" name="Rectangle 155">
              <a:extLst>
                <a:ext uri="{FF2B5EF4-FFF2-40B4-BE49-F238E27FC236}">
                  <a16:creationId xmlns:a16="http://schemas.microsoft.com/office/drawing/2014/main" id="{184C8F57-3D19-4307-0148-94BB0B0FA669}"/>
                </a:ext>
              </a:extLst>
            </p:cNvPr>
            <p:cNvSpPr/>
            <p:nvPr/>
          </p:nvSpPr>
          <p:spPr>
            <a:xfrm>
              <a:off x="3861570" y="2452203"/>
              <a:ext cx="378630" cy="369332"/>
            </a:xfrm>
            <a:prstGeom prst="rect">
              <a:avLst/>
            </a:prstGeom>
          </p:spPr>
          <p:txBody>
            <a:bodyPr wrap="none">
              <a:spAutoFit/>
            </a:bodyPr>
            <a:lstStyle/>
            <a:p>
              <a:r>
                <a:rPr lang="en-US"/>
                <a:t>⇌</a:t>
              </a:r>
            </a:p>
          </p:txBody>
        </p:sp>
      </p:grpSp>
      <p:grpSp>
        <p:nvGrpSpPr>
          <p:cNvPr id="176" name="Group 175">
            <a:extLst>
              <a:ext uri="{FF2B5EF4-FFF2-40B4-BE49-F238E27FC236}">
                <a16:creationId xmlns:a16="http://schemas.microsoft.com/office/drawing/2014/main" id="{C21FF5BB-CB87-5883-311B-768E92D40129}"/>
              </a:ext>
            </a:extLst>
          </p:cNvPr>
          <p:cNvGrpSpPr/>
          <p:nvPr/>
        </p:nvGrpSpPr>
        <p:grpSpPr>
          <a:xfrm>
            <a:off x="5466749" y="5190720"/>
            <a:ext cx="2975293" cy="1257826"/>
            <a:chOff x="2280004" y="4278784"/>
            <a:chExt cx="3531927" cy="1544251"/>
          </a:xfrm>
        </p:grpSpPr>
        <p:grpSp>
          <p:nvGrpSpPr>
            <p:cNvPr id="177" name="Group 176">
              <a:extLst>
                <a:ext uri="{FF2B5EF4-FFF2-40B4-BE49-F238E27FC236}">
                  <a16:creationId xmlns:a16="http://schemas.microsoft.com/office/drawing/2014/main" id="{929400AC-DC13-6472-6BFD-6D462C66B6CB}"/>
                </a:ext>
              </a:extLst>
            </p:cNvPr>
            <p:cNvGrpSpPr/>
            <p:nvPr/>
          </p:nvGrpSpPr>
          <p:grpSpPr>
            <a:xfrm>
              <a:off x="2280004" y="4278784"/>
              <a:ext cx="437555" cy="1540570"/>
              <a:chOff x="2257975" y="1330070"/>
              <a:chExt cx="437555" cy="1540570"/>
            </a:xfrm>
          </p:grpSpPr>
          <p:grpSp>
            <p:nvGrpSpPr>
              <p:cNvPr id="203" name="Group 202">
                <a:extLst>
                  <a:ext uri="{FF2B5EF4-FFF2-40B4-BE49-F238E27FC236}">
                    <a16:creationId xmlns:a16="http://schemas.microsoft.com/office/drawing/2014/main" id="{3872AD3D-5ED4-9503-7D5E-BF7FD4C6F4F2}"/>
                  </a:ext>
                </a:extLst>
              </p:cNvPr>
              <p:cNvGrpSpPr/>
              <p:nvPr/>
            </p:nvGrpSpPr>
            <p:grpSpPr>
              <a:xfrm>
                <a:off x="2257975" y="1868857"/>
                <a:ext cx="437555" cy="1001783"/>
                <a:chOff x="9238036" y="1328123"/>
                <a:chExt cx="437555" cy="1001783"/>
              </a:xfrm>
            </p:grpSpPr>
            <p:sp>
              <p:nvSpPr>
                <p:cNvPr id="206" name="Line">
                  <a:extLst>
                    <a:ext uri="{FF2B5EF4-FFF2-40B4-BE49-F238E27FC236}">
                      <a16:creationId xmlns:a16="http://schemas.microsoft.com/office/drawing/2014/main" id="{1D5F69E4-C804-1A00-935D-CF5102109090}"/>
                    </a:ext>
                  </a:extLst>
                </p:cNvPr>
                <p:cNvSpPr/>
                <p:nvPr/>
              </p:nvSpPr>
              <p:spPr>
                <a:xfrm flipH="1" flipV="1">
                  <a:off x="9456813" y="162541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sp>
              <p:nvSpPr>
                <p:cNvPr id="207" name="Group">
                  <a:extLst>
                    <a:ext uri="{FF2B5EF4-FFF2-40B4-BE49-F238E27FC236}">
                      <a16:creationId xmlns:a16="http://schemas.microsoft.com/office/drawing/2014/main" id="{0AB018BC-F965-B870-2566-AFB9D71F639B}"/>
                    </a:ext>
                  </a:extLst>
                </p:cNvPr>
                <p:cNvSpPr/>
                <p:nvPr/>
              </p:nvSpPr>
              <p:spPr>
                <a:xfrm>
                  <a:off x="9238036" y="1892349"/>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208" name="R1">
                  <a:extLst>
                    <a:ext uri="{FF2B5EF4-FFF2-40B4-BE49-F238E27FC236}">
                      <a16:creationId xmlns:a16="http://schemas.microsoft.com/office/drawing/2014/main" id="{9266876F-A956-6AF5-794B-862B23D554D3}"/>
                    </a:ext>
                  </a:extLst>
                </p:cNvPr>
                <p:cNvSpPr txBox="1"/>
                <p:nvPr/>
              </p:nvSpPr>
              <p:spPr>
                <a:xfrm>
                  <a:off x="9309336" y="1328123"/>
                  <a:ext cx="294954"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FF2600"/>
                      </a:solidFill>
                    </a:defRPr>
                  </a:pPr>
                  <a:r>
                    <a:rPr sz="1969"/>
                    <a:t>R</a:t>
                  </a:r>
                  <a:r>
                    <a:rPr sz="1969" baseline="-5999"/>
                    <a:t>1</a:t>
                  </a:r>
                </a:p>
              </p:txBody>
            </p:sp>
            <p:sp>
              <p:nvSpPr>
                <p:cNvPr id="209" name="X3">
                  <a:extLst>
                    <a:ext uri="{FF2B5EF4-FFF2-40B4-BE49-F238E27FC236}">
                      <a16:creationId xmlns:a16="http://schemas.microsoft.com/office/drawing/2014/main" id="{3E5CBBA4-C8B7-7788-4A15-5DCC14747516}"/>
                    </a:ext>
                  </a:extLst>
                </p:cNvPr>
                <p:cNvSpPr txBox="1"/>
                <p:nvPr/>
              </p:nvSpPr>
              <p:spPr>
                <a:xfrm>
                  <a:off x="9312542" y="1923544"/>
                  <a:ext cx="288542"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0433FF"/>
                      </a:solidFill>
                    </a:defRPr>
                  </a:pPr>
                  <a:r>
                    <a:rPr sz="1969"/>
                    <a:t>X</a:t>
                  </a:r>
                  <a:r>
                    <a:rPr lang="en-US" sz="1969" baseline="-5999"/>
                    <a:t>4</a:t>
                  </a:r>
                  <a:endParaRPr sz="1969" baseline="-5999"/>
                </a:p>
              </p:txBody>
            </p:sp>
          </p:grpSp>
          <p:sp>
            <p:nvSpPr>
              <p:cNvPr id="204" name="R1">
                <a:extLst>
                  <a:ext uri="{FF2B5EF4-FFF2-40B4-BE49-F238E27FC236}">
                    <a16:creationId xmlns:a16="http://schemas.microsoft.com/office/drawing/2014/main" id="{3FF50A10-B9DE-B4D3-582F-C990FE863B1E}"/>
                  </a:ext>
                </a:extLst>
              </p:cNvPr>
              <p:cNvSpPr txBox="1"/>
              <p:nvPr/>
            </p:nvSpPr>
            <p:spPr>
              <a:xfrm>
                <a:off x="2322532" y="1330070"/>
                <a:ext cx="294954"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FF2600"/>
                    </a:solidFill>
                  </a:defRPr>
                </a:pPr>
                <a:r>
                  <a:rPr sz="1969"/>
                  <a:t>R</a:t>
                </a:r>
                <a:r>
                  <a:rPr lang="en-US" sz="1969" baseline="-5999"/>
                  <a:t>2</a:t>
                </a:r>
                <a:endParaRPr sz="1969" baseline="-5999"/>
              </a:p>
            </p:txBody>
          </p:sp>
          <p:sp>
            <p:nvSpPr>
              <p:cNvPr id="205" name="Line">
                <a:extLst>
                  <a:ext uri="{FF2B5EF4-FFF2-40B4-BE49-F238E27FC236}">
                    <a16:creationId xmlns:a16="http://schemas.microsoft.com/office/drawing/2014/main" id="{98AEB90C-FB91-55E9-36BC-48A879616099}"/>
                  </a:ext>
                </a:extLst>
              </p:cNvPr>
              <p:cNvSpPr/>
              <p:nvPr/>
            </p:nvSpPr>
            <p:spPr>
              <a:xfrm flipH="1" flipV="1">
                <a:off x="2486590" y="165457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grpSp>
        <p:grpSp>
          <p:nvGrpSpPr>
            <p:cNvPr id="178" name="Group 177">
              <a:extLst>
                <a:ext uri="{FF2B5EF4-FFF2-40B4-BE49-F238E27FC236}">
                  <a16:creationId xmlns:a16="http://schemas.microsoft.com/office/drawing/2014/main" id="{9FC9DC06-BE15-E2A3-FB81-86CFE0FCF0BF}"/>
                </a:ext>
              </a:extLst>
            </p:cNvPr>
            <p:cNvGrpSpPr/>
            <p:nvPr/>
          </p:nvGrpSpPr>
          <p:grpSpPr>
            <a:xfrm>
              <a:off x="3285279" y="4817571"/>
              <a:ext cx="437555" cy="1001783"/>
              <a:chOff x="2257975" y="1868857"/>
              <a:chExt cx="437555" cy="1001783"/>
            </a:xfrm>
          </p:grpSpPr>
          <p:grpSp>
            <p:nvGrpSpPr>
              <p:cNvPr id="197" name="Group 196">
                <a:extLst>
                  <a:ext uri="{FF2B5EF4-FFF2-40B4-BE49-F238E27FC236}">
                    <a16:creationId xmlns:a16="http://schemas.microsoft.com/office/drawing/2014/main" id="{56DBD7E2-8165-802F-6C26-619E0534BB32}"/>
                  </a:ext>
                </a:extLst>
              </p:cNvPr>
              <p:cNvGrpSpPr/>
              <p:nvPr/>
            </p:nvGrpSpPr>
            <p:grpSpPr>
              <a:xfrm>
                <a:off x="2257975" y="1868857"/>
                <a:ext cx="437555" cy="1001783"/>
                <a:chOff x="9238036" y="1328123"/>
                <a:chExt cx="437555" cy="1001783"/>
              </a:xfrm>
            </p:grpSpPr>
            <p:sp>
              <p:nvSpPr>
                <p:cNvPr id="199" name="Line">
                  <a:extLst>
                    <a:ext uri="{FF2B5EF4-FFF2-40B4-BE49-F238E27FC236}">
                      <a16:creationId xmlns:a16="http://schemas.microsoft.com/office/drawing/2014/main" id="{F71EDCA4-FFD8-C9DE-BC42-6E8BC7C851B8}"/>
                    </a:ext>
                  </a:extLst>
                </p:cNvPr>
                <p:cNvSpPr/>
                <p:nvPr/>
              </p:nvSpPr>
              <p:spPr>
                <a:xfrm flipH="1" flipV="1">
                  <a:off x="9486309" y="162541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sp>
              <p:nvSpPr>
                <p:cNvPr id="200" name="Group">
                  <a:extLst>
                    <a:ext uri="{FF2B5EF4-FFF2-40B4-BE49-F238E27FC236}">
                      <a16:creationId xmlns:a16="http://schemas.microsoft.com/office/drawing/2014/main" id="{02B05DCA-C00B-3C9C-0152-E54F108DABBE}"/>
                    </a:ext>
                  </a:extLst>
                </p:cNvPr>
                <p:cNvSpPr/>
                <p:nvPr/>
              </p:nvSpPr>
              <p:spPr>
                <a:xfrm>
                  <a:off x="9238036" y="1892349"/>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201" name="R1">
                  <a:extLst>
                    <a:ext uri="{FF2B5EF4-FFF2-40B4-BE49-F238E27FC236}">
                      <a16:creationId xmlns:a16="http://schemas.microsoft.com/office/drawing/2014/main" id="{17F3E33C-46CC-0F04-8C52-966F5F7525BC}"/>
                    </a:ext>
                  </a:extLst>
                </p:cNvPr>
                <p:cNvSpPr txBox="1"/>
                <p:nvPr/>
              </p:nvSpPr>
              <p:spPr>
                <a:xfrm>
                  <a:off x="9309336" y="1328123"/>
                  <a:ext cx="294954"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FF2600"/>
                      </a:solidFill>
                    </a:defRPr>
                  </a:pPr>
                  <a:r>
                    <a:rPr sz="1969"/>
                    <a:t>R</a:t>
                  </a:r>
                  <a:r>
                    <a:rPr lang="en-US" sz="1969" baseline="-5999"/>
                    <a:t>3</a:t>
                  </a:r>
                  <a:endParaRPr sz="1969" baseline="-5999"/>
                </a:p>
              </p:txBody>
            </p:sp>
            <p:sp>
              <p:nvSpPr>
                <p:cNvPr id="202" name="X3">
                  <a:extLst>
                    <a:ext uri="{FF2B5EF4-FFF2-40B4-BE49-F238E27FC236}">
                      <a16:creationId xmlns:a16="http://schemas.microsoft.com/office/drawing/2014/main" id="{520838CB-06DE-81B1-5A83-3BC8F5D54FE3}"/>
                    </a:ext>
                  </a:extLst>
                </p:cNvPr>
                <p:cNvSpPr txBox="1"/>
                <p:nvPr/>
              </p:nvSpPr>
              <p:spPr>
                <a:xfrm>
                  <a:off x="9312542" y="1923544"/>
                  <a:ext cx="288542"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0433FF"/>
                      </a:solidFill>
                    </a:defRPr>
                  </a:pPr>
                  <a:r>
                    <a:rPr sz="1969"/>
                    <a:t>X</a:t>
                  </a:r>
                  <a:r>
                    <a:rPr lang="en-US" sz="1969" baseline="-5999"/>
                    <a:t>5</a:t>
                  </a:r>
                  <a:endParaRPr sz="1969" baseline="-5999"/>
                </a:p>
              </p:txBody>
            </p:sp>
          </p:grpSp>
          <p:sp>
            <p:nvSpPr>
              <p:cNvPr id="198" name="Line">
                <a:extLst>
                  <a:ext uri="{FF2B5EF4-FFF2-40B4-BE49-F238E27FC236}">
                    <a16:creationId xmlns:a16="http://schemas.microsoft.com/office/drawing/2014/main" id="{CF587C06-E8B6-593E-6BF9-C552F681C013}"/>
                  </a:ext>
                </a:extLst>
              </p:cNvPr>
              <p:cNvSpPr/>
              <p:nvPr/>
            </p:nvSpPr>
            <p:spPr>
              <a:xfrm flipH="1" flipV="1">
                <a:off x="2442344" y="2166149"/>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grpSp>
        <p:sp>
          <p:nvSpPr>
            <p:cNvPr id="179" name="Rectangle 178">
              <a:extLst>
                <a:ext uri="{FF2B5EF4-FFF2-40B4-BE49-F238E27FC236}">
                  <a16:creationId xmlns:a16="http://schemas.microsoft.com/office/drawing/2014/main" id="{1B311C58-32D3-78D5-22E3-B767C30CFD17}"/>
                </a:ext>
              </a:extLst>
            </p:cNvPr>
            <p:cNvSpPr/>
            <p:nvPr/>
          </p:nvSpPr>
          <p:spPr>
            <a:xfrm>
              <a:off x="2851378" y="5418537"/>
              <a:ext cx="300082" cy="369332"/>
            </a:xfrm>
            <a:prstGeom prst="rect">
              <a:avLst/>
            </a:prstGeom>
          </p:spPr>
          <p:txBody>
            <a:bodyPr wrap="none">
              <a:spAutoFit/>
            </a:bodyPr>
            <a:lstStyle/>
            <a:p>
              <a:r>
                <a:rPr lang="en-US"/>
                <a:t>+</a:t>
              </a:r>
            </a:p>
          </p:txBody>
        </p:sp>
        <p:sp>
          <p:nvSpPr>
            <p:cNvPr id="180" name="Rectangle 179">
              <a:extLst>
                <a:ext uri="{FF2B5EF4-FFF2-40B4-BE49-F238E27FC236}">
                  <a16:creationId xmlns:a16="http://schemas.microsoft.com/office/drawing/2014/main" id="{D99D2B1A-12FC-F7E0-5EFF-E0081EA55231}"/>
                </a:ext>
              </a:extLst>
            </p:cNvPr>
            <p:cNvSpPr/>
            <p:nvPr/>
          </p:nvSpPr>
          <p:spPr>
            <a:xfrm>
              <a:off x="3856653" y="5353629"/>
              <a:ext cx="378630" cy="369332"/>
            </a:xfrm>
            <a:prstGeom prst="rect">
              <a:avLst/>
            </a:prstGeom>
          </p:spPr>
          <p:txBody>
            <a:bodyPr wrap="none">
              <a:spAutoFit/>
            </a:bodyPr>
            <a:lstStyle/>
            <a:p>
              <a:r>
                <a:rPr lang="en-US"/>
                <a:t>⇌</a:t>
              </a:r>
            </a:p>
          </p:txBody>
        </p:sp>
        <p:grpSp>
          <p:nvGrpSpPr>
            <p:cNvPr id="181" name="Group 180">
              <a:extLst>
                <a:ext uri="{FF2B5EF4-FFF2-40B4-BE49-F238E27FC236}">
                  <a16:creationId xmlns:a16="http://schemas.microsoft.com/office/drawing/2014/main" id="{F2BCAC4B-016F-6193-1FA4-F6E23C87B332}"/>
                </a:ext>
              </a:extLst>
            </p:cNvPr>
            <p:cNvGrpSpPr/>
            <p:nvPr/>
          </p:nvGrpSpPr>
          <p:grpSpPr>
            <a:xfrm>
              <a:off x="5374376" y="4278784"/>
              <a:ext cx="437555" cy="1540570"/>
              <a:chOff x="2257975" y="1330070"/>
              <a:chExt cx="437555" cy="1540570"/>
            </a:xfrm>
          </p:grpSpPr>
          <p:grpSp>
            <p:nvGrpSpPr>
              <p:cNvPr id="190" name="Group 189">
                <a:extLst>
                  <a:ext uri="{FF2B5EF4-FFF2-40B4-BE49-F238E27FC236}">
                    <a16:creationId xmlns:a16="http://schemas.microsoft.com/office/drawing/2014/main" id="{328AEE65-42B9-7A49-C7D7-114BF7B52E5B}"/>
                  </a:ext>
                </a:extLst>
              </p:cNvPr>
              <p:cNvGrpSpPr/>
              <p:nvPr/>
            </p:nvGrpSpPr>
            <p:grpSpPr>
              <a:xfrm>
                <a:off x="2257975" y="1868857"/>
                <a:ext cx="437555" cy="1001783"/>
                <a:chOff x="9238036" y="1328123"/>
                <a:chExt cx="437555" cy="1001783"/>
              </a:xfrm>
            </p:grpSpPr>
            <p:sp>
              <p:nvSpPr>
                <p:cNvPr id="193" name="Line">
                  <a:extLst>
                    <a:ext uri="{FF2B5EF4-FFF2-40B4-BE49-F238E27FC236}">
                      <a16:creationId xmlns:a16="http://schemas.microsoft.com/office/drawing/2014/main" id="{03D9F2A7-8668-CC5A-87BA-2DCE8EDC22F0}"/>
                    </a:ext>
                  </a:extLst>
                </p:cNvPr>
                <p:cNvSpPr/>
                <p:nvPr/>
              </p:nvSpPr>
              <p:spPr>
                <a:xfrm flipH="1" flipV="1">
                  <a:off x="9456813" y="162541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sp>
              <p:nvSpPr>
                <p:cNvPr id="194" name="Group">
                  <a:extLst>
                    <a:ext uri="{FF2B5EF4-FFF2-40B4-BE49-F238E27FC236}">
                      <a16:creationId xmlns:a16="http://schemas.microsoft.com/office/drawing/2014/main" id="{E652F051-F2AF-9BD8-D6D1-952BB720A363}"/>
                    </a:ext>
                  </a:extLst>
                </p:cNvPr>
                <p:cNvSpPr/>
                <p:nvPr/>
              </p:nvSpPr>
              <p:spPr>
                <a:xfrm>
                  <a:off x="9238036" y="1892349"/>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95" name="R1">
                  <a:extLst>
                    <a:ext uri="{FF2B5EF4-FFF2-40B4-BE49-F238E27FC236}">
                      <a16:creationId xmlns:a16="http://schemas.microsoft.com/office/drawing/2014/main" id="{AA8FD2B0-55A5-2027-505E-895B6DDEA76B}"/>
                    </a:ext>
                  </a:extLst>
                </p:cNvPr>
                <p:cNvSpPr txBox="1"/>
                <p:nvPr/>
              </p:nvSpPr>
              <p:spPr>
                <a:xfrm>
                  <a:off x="9309336" y="1328123"/>
                  <a:ext cx="294954"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FF2600"/>
                      </a:solidFill>
                    </a:defRPr>
                  </a:pPr>
                  <a:r>
                    <a:rPr sz="1969"/>
                    <a:t>R</a:t>
                  </a:r>
                  <a:r>
                    <a:rPr lang="en-US" sz="1969" baseline="-5999"/>
                    <a:t>3</a:t>
                  </a:r>
                  <a:endParaRPr sz="1969" baseline="-5999"/>
                </a:p>
              </p:txBody>
            </p:sp>
            <p:sp>
              <p:nvSpPr>
                <p:cNvPr id="196" name="X3">
                  <a:extLst>
                    <a:ext uri="{FF2B5EF4-FFF2-40B4-BE49-F238E27FC236}">
                      <a16:creationId xmlns:a16="http://schemas.microsoft.com/office/drawing/2014/main" id="{DDDEB212-6031-2F59-AA65-CA0EE645CA89}"/>
                    </a:ext>
                  </a:extLst>
                </p:cNvPr>
                <p:cNvSpPr txBox="1"/>
                <p:nvPr/>
              </p:nvSpPr>
              <p:spPr>
                <a:xfrm>
                  <a:off x="9312542" y="1923544"/>
                  <a:ext cx="288542"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0433FF"/>
                      </a:solidFill>
                    </a:defRPr>
                  </a:pPr>
                  <a:r>
                    <a:rPr sz="1969" dirty="0"/>
                    <a:t>X</a:t>
                  </a:r>
                  <a:r>
                    <a:rPr lang="en-US" sz="1969" baseline="-5999" dirty="0"/>
                    <a:t>5</a:t>
                  </a:r>
                  <a:endParaRPr sz="1969" baseline="-5999" dirty="0"/>
                </a:p>
              </p:txBody>
            </p:sp>
          </p:grpSp>
          <p:sp>
            <p:nvSpPr>
              <p:cNvPr id="191" name="R1">
                <a:extLst>
                  <a:ext uri="{FF2B5EF4-FFF2-40B4-BE49-F238E27FC236}">
                    <a16:creationId xmlns:a16="http://schemas.microsoft.com/office/drawing/2014/main" id="{6C968016-7DBA-35A4-116A-12E4AED29459}"/>
                  </a:ext>
                </a:extLst>
              </p:cNvPr>
              <p:cNvSpPr txBox="1"/>
              <p:nvPr/>
            </p:nvSpPr>
            <p:spPr>
              <a:xfrm>
                <a:off x="2322532" y="1330070"/>
                <a:ext cx="294954"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FF2600"/>
                    </a:solidFill>
                  </a:defRPr>
                </a:pPr>
                <a:r>
                  <a:rPr sz="1969"/>
                  <a:t>R</a:t>
                </a:r>
                <a:r>
                  <a:rPr lang="en-US" sz="1969" baseline="-5999"/>
                  <a:t>2</a:t>
                </a:r>
                <a:endParaRPr sz="1969" baseline="-5999"/>
              </a:p>
            </p:txBody>
          </p:sp>
          <p:sp>
            <p:nvSpPr>
              <p:cNvPr id="192" name="Line">
                <a:extLst>
                  <a:ext uri="{FF2B5EF4-FFF2-40B4-BE49-F238E27FC236}">
                    <a16:creationId xmlns:a16="http://schemas.microsoft.com/office/drawing/2014/main" id="{79B889D8-B3E3-BAA6-B7B6-455AC5279AD6}"/>
                  </a:ext>
                </a:extLst>
              </p:cNvPr>
              <p:cNvSpPr/>
              <p:nvPr/>
            </p:nvSpPr>
            <p:spPr>
              <a:xfrm flipH="1" flipV="1">
                <a:off x="2486590" y="165457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grpSp>
        <p:sp>
          <p:nvSpPr>
            <p:cNvPr id="182" name="Rectangle 181">
              <a:extLst>
                <a:ext uri="{FF2B5EF4-FFF2-40B4-BE49-F238E27FC236}">
                  <a16:creationId xmlns:a16="http://schemas.microsoft.com/office/drawing/2014/main" id="{1F8CA767-706E-332F-F16D-B28B2F813D84}"/>
                </a:ext>
              </a:extLst>
            </p:cNvPr>
            <p:cNvSpPr/>
            <p:nvPr/>
          </p:nvSpPr>
          <p:spPr>
            <a:xfrm>
              <a:off x="4940476" y="5453703"/>
              <a:ext cx="300082" cy="369332"/>
            </a:xfrm>
            <a:prstGeom prst="rect">
              <a:avLst/>
            </a:prstGeom>
          </p:spPr>
          <p:txBody>
            <a:bodyPr wrap="none">
              <a:spAutoFit/>
            </a:bodyPr>
            <a:lstStyle/>
            <a:p>
              <a:r>
                <a:rPr lang="en-US"/>
                <a:t>+</a:t>
              </a:r>
            </a:p>
          </p:txBody>
        </p:sp>
        <p:grpSp>
          <p:nvGrpSpPr>
            <p:cNvPr id="183" name="Group 182">
              <a:extLst>
                <a:ext uri="{FF2B5EF4-FFF2-40B4-BE49-F238E27FC236}">
                  <a16:creationId xmlns:a16="http://schemas.microsoft.com/office/drawing/2014/main" id="{43052D29-1C5E-958A-2BEC-98DAE56F5600}"/>
                </a:ext>
              </a:extLst>
            </p:cNvPr>
            <p:cNvGrpSpPr/>
            <p:nvPr/>
          </p:nvGrpSpPr>
          <p:grpSpPr>
            <a:xfrm>
              <a:off x="4369102" y="4818918"/>
              <a:ext cx="437555" cy="1001783"/>
              <a:chOff x="2257975" y="1868857"/>
              <a:chExt cx="437555" cy="1001783"/>
            </a:xfrm>
          </p:grpSpPr>
          <p:grpSp>
            <p:nvGrpSpPr>
              <p:cNvPr id="184" name="Group 183">
                <a:extLst>
                  <a:ext uri="{FF2B5EF4-FFF2-40B4-BE49-F238E27FC236}">
                    <a16:creationId xmlns:a16="http://schemas.microsoft.com/office/drawing/2014/main" id="{722AB914-D6CA-EF5E-6484-BC8632F41260}"/>
                  </a:ext>
                </a:extLst>
              </p:cNvPr>
              <p:cNvGrpSpPr/>
              <p:nvPr/>
            </p:nvGrpSpPr>
            <p:grpSpPr>
              <a:xfrm>
                <a:off x="2257975" y="1868857"/>
                <a:ext cx="437555" cy="1001783"/>
                <a:chOff x="9238036" y="1328123"/>
                <a:chExt cx="437555" cy="1001783"/>
              </a:xfrm>
            </p:grpSpPr>
            <p:sp>
              <p:nvSpPr>
                <p:cNvPr id="186" name="Line">
                  <a:extLst>
                    <a:ext uri="{FF2B5EF4-FFF2-40B4-BE49-F238E27FC236}">
                      <a16:creationId xmlns:a16="http://schemas.microsoft.com/office/drawing/2014/main" id="{AC8E2378-67AA-8182-92BB-D44D34EA27C6}"/>
                    </a:ext>
                  </a:extLst>
                </p:cNvPr>
                <p:cNvSpPr/>
                <p:nvPr/>
              </p:nvSpPr>
              <p:spPr>
                <a:xfrm flipH="1" flipV="1">
                  <a:off x="9486309" y="1625415"/>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sp>
              <p:nvSpPr>
                <p:cNvPr id="187" name="Group">
                  <a:extLst>
                    <a:ext uri="{FF2B5EF4-FFF2-40B4-BE49-F238E27FC236}">
                      <a16:creationId xmlns:a16="http://schemas.microsoft.com/office/drawing/2014/main" id="{3AF2AD94-1876-6400-367F-70403F86E02E}"/>
                    </a:ext>
                  </a:extLst>
                </p:cNvPr>
                <p:cNvSpPr/>
                <p:nvPr/>
              </p:nvSpPr>
              <p:spPr>
                <a:xfrm>
                  <a:off x="9238036" y="1892349"/>
                  <a:ext cx="437555" cy="437557"/>
                </a:xfrm>
                <a:prstGeom prst="ellipse">
                  <a:avLst/>
                </a:prstGeom>
                <a:noFill/>
                <a:ln w="25400" cap="flat">
                  <a:solidFill>
                    <a:srgbClr val="0433FF"/>
                  </a:solidFill>
                  <a:prstDash val="solid"/>
                  <a:miter lim="400000"/>
                </a:ln>
                <a:effectLst/>
              </p:spPr>
              <p:txBody>
                <a:bodyPr wrap="square" lIns="35719" tIns="35719" rIns="35719" bIns="35719" numCol="1" anchor="ctr">
                  <a:noAutofit/>
                </a:bodyPr>
                <a:lstStyle/>
                <a:p>
                  <a:pPr>
                    <a:defRPr sz="2400">
                      <a:solidFill>
                        <a:srgbClr val="FFFFFF"/>
                      </a:solidFill>
                    </a:defRPr>
                  </a:pPr>
                  <a:endParaRPr sz="1687"/>
                </a:p>
              </p:txBody>
            </p:sp>
            <p:sp>
              <p:nvSpPr>
                <p:cNvPr id="188" name="R1">
                  <a:extLst>
                    <a:ext uri="{FF2B5EF4-FFF2-40B4-BE49-F238E27FC236}">
                      <a16:creationId xmlns:a16="http://schemas.microsoft.com/office/drawing/2014/main" id="{062D104B-1F76-3986-536B-30612DDA1018}"/>
                    </a:ext>
                  </a:extLst>
                </p:cNvPr>
                <p:cNvSpPr txBox="1"/>
                <p:nvPr/>
              </p:nvSpPr>
              <p:spPr>
                <a:xfrm>
                  <a:off x="9309336" y="1328123"/>
                  <a:ext cx="294954"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FF2600"/>
                      </a:solidFill>
                    </a:defRPr>
                  </a:pPr>
                  <a:r>
                    <a:rPr sz="1969"/>
                    <a:t>R</a:t>
                  </a:r>
                  <a:r>
                    <a:rPr lang="en-US" sz="1969" baseline="-5999"/>
                    <a:t>1</a:t>
                  </a:r>
                  <a:endParaRPr sz="1969" baseline="-5999"/>
                </a:p>
              </p:txBody>
            </p:sp>
            <p:sp>
              <p:nvSpPr>
                <p:cNvPr id="189" name="X3">
                  <a:extLst>
                    <a:ext uri="{FF2B5EF4-FFF2-40B4-BE49-F238E27FC236}">
                      <a16:creationId xmlns:a16="http://schemas.microsoft.com/office/drawing/2014/main" id="{364B17FB-EE9D-E05C-C04D-DBA009CEE53B}"/>
                    </a:ext>
                  </a:extLst>
                </p:cNvPr>
                <p:cNvSpPr txBox="1"/>
                <p:nvPr/>
              </p:nvSpPr>
              <p:spPr>
                <a:xfrm>
                  <a:off x="9312542" y="1923544"/>
                  <a:ext cx="288542"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800">
                      <a:solidFill>
                        <a:srgbClr val="0433FF"/>
                      </a:solidFill>
                    </a:defRPr>
                  </a:pPr>
                  <a:r>
                    <a:rPr sz="1969"/>
                    <a:t>X</a:t>
                  </a:r>
                  <a:r>
                    <a:rPr lang="en-US" sz="1969" baseline="-5999"/>
                    <a:t>4</a:t>
                  </a:r>
                  <a:endParaRPr sz="1969" baseline="-5999"/>
                </a:p>
              </p:txBody>
            </p:sp>
          </p:grpSp>
          <p:sp>
            <p:nvSpPr>
              <p:cNvPr id="185" name="Line">
                <a:extLst>
                  <a:ext uri="{FF2B5EF4-FFF2-40B4-BE49-F238E27FC236}">
                    <a16:creationId xmlns:a16="http://schemas.microsoft.com/office/drawing/2014/main" id="{A980FBFD-262B-DD72-96C7-555260E96FB6}"/>
                  </a:ext>
                </a:extLst>
              </p:cNvPr>
              <p:cNvSpPr/>
              <p:nvPr/>
            </p:nvSpPr>
            <p:spPr>
              <a:xfrm flipH="1" flipV="1">
                <a:off x="2442344" y="2166149"/>
                <a:ext cx="0" cy="26693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sz="2400"/>
                </a:pPr>
                <a:endParaRPr sz="1687"/>
              </a:p>
            </p:txBody>
          </p:sp>
        </p:grpSp>
      </p:grpSp>
    </p:spTree>
    <p:extLst>
      <p:ext uri="{BB962C8B-B14F-4D97-AF65-F5344CB8AC3E}">
        <p14:creationId xmlns:p14="http://schemas.microsoft.com/office/powerpoint/2010/main" val="401591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85941"/>
            <a:ext cx="10515600" cy="1325563"/>
          </a:xfrm>
        </p:spPr>
        <p:txBody>
          <a:bodyPr/>
          <a:lstStyle/>
          <a:p>
            <a:r>
              <a:rPr lang="en-US" dirty="0"/>
              <a:t>Surface reaction families – how it’s going</a:t>
            </a:r>
          </a:p>
        </p:txBody>
      </p:sp>
      <p:sp>
        <p:nvSpPr>
          <p:cNvPr id="210" name="Rectangle 209">
            <a:extLst>
              <a:ext uri="{FF2B5EF4-FFF2-40B4-BE49-F238E27FC236}">
                <a16:creationId xmlns:a16="http://schemas.microsoft.com/office/drawing/2014/main" id="{5FAAF9B7-99F3-6136-7A20-0665BA96722B}"/>
              </a:ext>
            </a:extLst>
          </p:cNvPr>
          <p:cNvSpPr/>
          <p:nvPr/>
        </p:nvSpPr>
        <p:spPr>
          <a:xfrm>
            <a:off x="7362673" y="5635558"/>
            <a:ext cx="3861817" cy="830997"/>
          </a:xfrm>
          <a:prstGeom prst="rect">
            <a:avLst/>
          </a:prstGeom>
        </p:spPr>
        <p:txBody>
          <a:bodyPr wrap="square">
            <a:spAutoFit/>
          </a:bodyPr>
          <a:lstStyle/>
          <a:p>
            <a:r>
              <a:rPr lang="en-US" sz="2400" dirty="0">
                <a:latin typeface="Gill Sans Light" panose="020B0302020104020203" pitchFamily="34" charset="-79"/>
                <a:cs typeface="Gill Sans Light" panose="020B0302020104020203" pitchFamily="34" charset="-79"/>
              </a:rPr>
              <a:t>… and we are still adding more</a:t>
            </a:r>
          </a:p>
        </p:txBody>
      </p:sp>
      <p:pic>
        <p:nvPicPr>
          <p:cNvPr id="21" name="Picture 10" descr="Picture 10">
            <a:extLst>
              <a:ext uri="{FF2B5EF4-FFF2-40B4-BE49-F238E27FC236}">
                <a16:creationId xmlns:a16="http://schemas.microsoft.com/office/drawing/2014/main" id="{C18C1B5E-FFB7-5E15-00C5-9505161A5E05}"/>
              </a:ext>
            </a:extLst>
          </p:cNvPr>
          <p:cNvPicPr>
            <a:picLocks noChangeAspect="1"/>
          </p:cNvPicPr>
          <p:nvPr/>
        </p:nvPicPr>
        <p:blipFill>
          <a:blip r:embed="rId2"/>
          <a:stretch>
            <a:fillRect/>
          </a:stretch>
        </p:blipFill>
        <p:spPr>
          <a:xfrm>
            <a:off x="3620382" y="1259975"/>
            <a:ext cx="1901195" cy="1099692"/>
          </a:xfrm>
          <a:prstGeom prst="rect">
            <a:avLst/>
          </a:prstGeom>
          <a:ln w="12700">
            <a:miter lim="400000"/>
          </a:ln>
        </p:spPr>
      </p:pic>
      <p:pic>
        <p:nvPicPr>
          <p:cNvPr id="22" name="Picture 12" descr="Picture 12">
            <a:extLst>
              <a:ext uri="{FF2B5EF4-FFF2-40B4-BE49-F238E27FC236}">
                <a16:creationId xmlns:a16="http://schemas.microsoft.com/office/drawing/2014/main" id="{BEBDD902-41C5-F450-2AEA-E45D34557C33}"/>
              </a:ext>
            </a:extLst>
          </p:cNvPr>
          <p:cNvPicPr>
            <a:picLocks noChangeAspect="1"/>
          </p:cNvPicPr>
          <p:nvPr/>
        </p:nvPicPr>
        <p:blipFill>
          <a:blip r:embed="rId3"/>
          <a:stretch>
            <a:fillRect/>
          </a:stretch>
        </p:blipFill>
        <p:spPr>
          <a:xfrm>
            <a:off x="3693065" y="5334669"/>
            <a:ext cx="1435645" cy="917323"/>
          </a:xfrm>
          <a:prstGeom prst="rect">
            <a:avLst/>
          </a:prstGeom>
          <a:ln w="12700">
            <a:miter lim="400000"/>
          </a:ln>
        </p:spPr>
      </p:pic>
      <p:sp>
        <p:nvSpPr>
          <p:cNvPr id="23" name="Title 1">
            <a:extLst>
              <a:ext uri="{FF2B5EF4-FFF2-40B4-BE49-F238E27FC236}">
                <a16:creationId xmlns:a16="http://schemas.microsoft.com/office/drawing/2014/main" id="{E16AFAF8-F31C-2B0F-544C-64EA345A9F9E}"/>
              </a:ext>
            </a:extLst>
          </p:cNvPr>
          <p:cNvSpPr txBox="1"/>
          <p:nvPr/>
        </p:nvSpPr>
        <p:spPr>
          <a:xfrm>
            <a:off x="1058929" y="2380517"/>
            <a:ext cx="2288059" cy="7340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nchor="t">
            <a:spAutoFit/>
          </a:bodyPr>
          <a:lstStyle/>
          <a:p>
            <a:pPr defTabSz="914367">
              <a:lnSpc>
                <a:spcPct val="90000"/>
              </a:lnSpc>
              <a:defRPr sz="6200">
                <a:solidFill>
                  <a:srgbClr val="0432FF"/>
                </a:solidFill>
                <a:latin typeface="+mj-lt"/>
                <a:ea typeface="+mj-ea"/>
                <a:cs typeface="+mj-cs"/>
                <a:sym typeface="Gill Sans Light"/>
              </a:defRPr>
            </a:pPr>
            <a:r>
              <a:rPr sz="2400" dirty="0"/>
              <a:t>Recombination Single</a:t>
            </a:r>
            <a:endParaRPr lang="en-US" sz="2400" dirty="0">
              <a:latin typeface="+mj-lt"/>
              <a:ea typeface="+mj-ea"/>
              <a:cs typeface="+mj-cs"/>
            </a:endParaRPr>
          </a:p>
        </p:txBody>
      </p:sp>
      <p:pic>
        <p:nvPicPr>
          <p:cNvPr id="24" name="Picture 17" descr="Picture 17">
            <a:extLst>
              <a:ext uri="{FF2B5EF4-FFF2-40B4-BE49-F238E27FC236}">
                <a16:creationId xmlns:a16="http://schemas.microsoft.com/office/drawing/2014/main" id="{2CF104AA-1AF1-8A2A-0CDF-603584C7911D}"/>
              </a:ext>
            </a:extLst>
          </p:cNvPr>
          <p:cNvPicPr>
            <a:picLocks noChangeAspect="1"/>
          </p:cNvPicPr>
          <p:nvPr/>
        </p:nvPicPr>
        <p:blipFill>
          <a:blip r:embed="rId4"/>
          <a:stretch>
            <a:fillRect/>
          </a:stretch>
        </p:blipFill>
        <p:spPr>
          <a:xfrm>
            <a:off x="3667395" y="2142364"/>
            <a:ext cx="2379476" cy="1050485"/>
          </a:xfrm>
          <a:prstGeom prst="rect">
            <a:avLst/>
          </a:prstGeom>
          <a:ln w="12700">
            <a:miter lim="400000"/>
          </a:ln>
        </p:spPr>
      </p:pic>
      <p:sp>
        <p:nvSpPr>
          <p:cNvPr id="25" name="Title 1">
            <a:extLst>
              <a:ext uri="{FF2B5EF4-FFF2-40B4-BE49-F238E27FC236}">
                <a16:creationId xmlns:a16="http://schemas.microsoft.com/office/drawing/2014/main" id="{C0D8B613-4700-191D-205A-20735A1BBF2D}"/>
              </a:ext>
            </a:extLst>
          </p:cNvPr>
          <p:cNvSpPr txBox="1"/>
          <p:nvPr/>
        </p:nvSpPr>
        <p:spPr>
          <a:xfrm>
            <a:off x="1060688" y="1458935"/>
            <a:ext cx="1925974" cy="401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lvl1pPr algn="l" defTabSz="1300480">
              <a:lnSpc>
                <a:spcPct val="90000"/>
              </a:lnSpc>
              <a:defRPr sz="6200">
                <a:solidFill>
                  <a:srgbClr val="0432FF"/>
                </a:solidFill>
                <a:latin typeface="+mj-lt"/>
                <a:ea typeface="+mj-ea"/>
                <a:cs typeface="+mj-cs"/>
                <a:sym typeface="Gill Sans Light"/>
              </a:defRPr>
            </a:lvl1pPr>
          </a:lstStyle>
          <a:p>
            <a:r>
              <a:rPr sz="2400" dirty="0" err="1"/>
              <a:t>Eley-Rideal</a:t>
            </a:r>
            <a:endParaRPr sz="2400" dirty="0"/>
          </a:p>
        </p:txBody>
      </p:sp>
      <p:sp>
        <p:nvSpPr>
          <p:cNvPr id="26" name="Title 1">
            <a:extLst>
              <a:ext uri="{FF2B5EF4-FFF2-40B4-BE49-F238E27FC236}">
                <a16:creationId xmlns:a16="http://schemas.microsoft.com/office/drawing/2014/main" id="{B28AFFA4-CC87-E32F-3AC1-809892ACD17C}"/>
              </a:ext>
            </a:extLst>
          </p:cNvPr>
          <p:cNvSpPr txBox="1"/>
          <p:nvPr/>
        </p:nvSpPr>
        <p:spPr>
          <a:xfrm>
            <a:off x="1062514" y="3477463"/>
            <a:ext cx="2331293" cy="401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lvl1pPr algn="l" defTabSz="1300480">
              <a:lnSpc>
                <a:spcPct val="90000"/>
              </a:lnSpc>
              <a:defRPr sz="6200">
                <a:solidFill>
                  <a:srgbClr val="0432FF"/>
                </a:solidFill>
                <a:latin typeface="+mj-lt"/>
                <a:ea typeface="+mj-ea"/>
                <a:cs typeface="+mj-cs"/>
                <a:sym typeface="Gill Sans Light"/>
              </a:defRPr>
            </a:lvl1pPr>
          </a:lstStyle>
          <a:p>
            <a:r>
              <a:rPr sz="2400" dirty="0"/>
              <a:t>Surface Migration</a:t>
            </a:r>
          </a:p>
        </p:txBody>
      </p:sp>
      <p:sp>
        <p:nvSpPr>
          <p:cNvPr id="27" name="Title 1">
            <a:extLst>
              <a:ext uri="{FF2B5EF4-FFF2-40B4-BE49-F238E27FC236}">
                <a16:creationId xmlns:a16="http://schemas.microsoft.com/office/drawing/2014/main" id="{7844018F-FA20-D473-B8F1-690B2107E3E9}"/>
              </a:ext>
            </a:extLst>
          </p:cNvPr>
          <p:cNvSpPr txBox="1"/>
          <p:nvPr/>
        </p:nvSpPr>
        <p:spPr>
          <a:xfrm>
            <a:off x="1062514" y="4574408"/>
            <a:ext cx="2331293" cy="4016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4289" tIns="34289" rIns="34289" bIns="34289" anchor="t">
            <a:spAutoFit/>
          </a:bodyPr>
          <a:lstStyle>
            <a:lvl1pPr algn="l" defTabSz="1300480">
              <a:lnSpc>
                <a:spcPct val="90000"/>
              </a:lnSpc>
              <a:defRPr sz="6200">
                <a:solidFill>
                  <a:srgbClr val="0432FF"/>
                </a:solidFill>
                <a:latin typeface="+mj-lt"/>
                <a:ea typeface="+mj-ea"/>
                <a:cs typeface="+mj-cs"/>
                <a:sym typeface="Gill Sans Light"/>
              </a:defRPr>
            </a:lvl1pPr>
          </a:lstStyle>
          <a:p>
            <a:r>
              <a:rPr lang="en-US" sz="2400" dirty="0" err="1"/>
              <a:t>Vdw</a:t>
            </a:r>
            <a:r>
              <a:rPr lang="en-US" sz="2400" dirty="0"/>
              <a:t> abstraction</a:t>
            </a:r>
            <a:endParaRPr lang="en-US" sz="2400" dirty="0">
              <a:cs typeface="Calibri Light"/>
            </a:endParaRPr>
          </a:p>
        </p:txBody>
      </p:sp>
      <p:sp>
        <p:nvSpPr>
          <p:cNvPr id="28" name="Title 1">
            <a:extLst>
              <a:ext uri="{FF2B5EF4-FFF2-40B4-BE49-F238E27FC236}">
                <a16:creationId xmlns:a16="http://schemas.microsoft.com/office/drawing/2014/main" id="{E5CC7D4C-9253-A29D-ED63-B1F94DEC4346}"/>
              </a:ext>
            </a:extLst>
          </p:cNvPr>
          <p:cNvSpPr txBox="1"/>
          <p:nvPr/>
        </p:nvSpPr>
        <p:spPr>
          <a:xfrm>
            <a:off x="1058929" y="5615934"/>
            <a:ext cx="2331293" cy="401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nchor="t">
            <a:spAutoFit/>
          </a:bodyPr>
          <a:lstStyle>
            <a:lvl1pPr algn="l" defTabSz="1300480">
              <a:lnSpc>
                <a:spcPct val="90000"/>
              </a:lnSpc>
              <a:defRPr sz="6200">
                <a:solidFill>
                  <a:srgbClr val="0432FF"/>
                </a:solidFill>
                <a:latin typeface="+mj-lt"/>
                <a:ea typeface="+mj-ea"/>
                <a:cs typeface="+mj-cs"/>
                <a:sym typeface="Gill Sans Light"/>
              </a:defRPr>
            </a:lvl1pPr>
          </a:lstStyle>
          <a:p>
            <a:r>
              <a:rPr lang="en-US" sz="2400" dirty="0" err="1"/>
              <a:t>Vdw</a:t>
            </a:r>
            <a:r>
              <a:rPr lang="en-US" sz="2400" dirty="0"/>
              <a:t> addition</a:t>
            </a:r>
            <a:endParaRPr lang="en-US" sz="2400" dirty="0">
              <a:cs typeface="Calibri Light"/>
            </a:endParaRPr>
          </a:p>
        </p:txBody>
      </p:sp>
      <p:sp>
        <p:nvSpPr>
          <p:cNvPr id="29" name="Title 1">
            <a:extLst>
              <a:ext uri="{FF2B5EF4-FFF2-40B4-BE49-F238E27FC236}">
                <a16:creationId xmlns:a16="http://schemas.microsoft.com/office/drawing/2014/main" id="{CBF3A259-E9B0-2A94-9BFF-24E2C7E47B5B}"/>
              </a:ext>
            </a:extLst>
          </p:cNvPr>
          <p:cNvSpPr txBox="1"/>
          <p:nvPr/>
        </p:nvSpPr>
        <p:spPr>
          <a:xfrm>
            <a:off x="6822917" y="1329836"/>
            <a:ext cx="2936570" cy="7340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4289" tIns="34289" rIns="34289" bIns="34289" anchor="t">
            <a:spAutoFit/>
          </a:bodyPr>
          <a:lstStyle>
            <a:lvl1pPr algn="l" defTabSz="1300480">
              <a:lnSpc>
                <a:spcPct val="90000"/>
              </a:lnSpc>
              <a:defRPr sz="6200">
                <a:solidFill>
                  <a:srgbClr val="0432FF"/>
                </a:solidFill>
                <a:latin typeface="+mj-lt"/>
                <a:ea typeface="+mj-ea"/>
                <a:cs typeface="+mj-cs"/>
                <a:sym typeface="Gill Sans Light"/>
              </a:defRPr>
            </a:lvl1pPr>
          </a:lstStyle>
          <a:p>
            <a:r>
              <a:rPr lang="en-US" sz="2400" dirty="0" err="1"/>
              <a:t>Vdw</a:t>
            </a:r>
            <a:r>
              <a:rPr lang="en-US" sz="2400" dirty="0"/>
              <a:t> adsorption abstraction</a:t>
            </a:r>
            <a:endParaRPr lang="en-US" sz="2400" dirty="0">
              <a:cs typeface="Calibri Light"/>
            </a:endParaRPr>
          </a:p>
        </p:txBody>
      </p:sp>
      <p:pic>
        <p:nvPicPr>
          <p:cNvPr id="30" name="Picture 4" descr="Picture 4">
            <a:extLst>
              <a:ext uri="{FF2B5EF4-FFF2-40B4-BE49-F238E27FC236}">
                <a16:creationId xmlns:a16="http://schemas.microsoft.com/office/drawing/2014/main" id="{1B3C6BCB-FDF5-C256-19CB-4581DB831839}"/>
              </a:ext>
            </a:extLst>
          </p:cNvPr>
          <p:cNvPicPr>
            <a:picLocks noChangeAspect="1"/>
          </p:cNvPicPr>
          <p:nvPr/>
        </p:nvPicPr>
        <p:blipFill>
          <a:blip r:embed="rId5"/>
          <a:stretch>
            <a:fillRect/>
          </a:stretch>
        </p:blipFill>
        <p:spPr>
          <a:xfrm>
            <a:off x="3700870" y="4580856"/>
            <a:ext cx="2720041" cy="735630"/>
          </a:xfrm>
          <a:prstGeom prst="rect">
            <a:avLst/>
          </a:prstGeom>
          <a:ln w="12700">
            <a:miter lim="400000"/>
          </a:ln>
        </p:spPr>
      </p:pic>
      <p:pic>
        <p:nvPicPr>
          <p:cNvPr id="31" name="Picture 8" descr="Picture 8">
            <a:extLst>
              <a:ext uri="{FF2B5EF4-FFF2-40B4-BE49-F238E27FC236}">
                <a16:creationId xmlns:a16="http://schemas.microsoft.com/office/drawing/2014/main" id="{3B01133E-88C7-4673-04E9-211E79C240D5}"/>
              </a:ext>
            </a:extLst>
          </p:cNvPr>
          <p:cNvPicPr>
            <a:picLocks noChangeAspect="1"/>
          </p:cNvPicPr>
          <p:nvPr/>
        </p:nvPicPr>
        <p:blipFill>
          <a:blip r:embed="rId6"/>
          <a:stretch>
            <a:fillRect/>
          </a:stretch>
        </p:blipFill>
        <p:spPr>
          <a:xfrm>
            <a:off x="9596579" y="1001822"/>
            <a:ext cx="2385317" cy="923657"/>
          </a:xfrm>
          <a:prstGeom prst="rect">
            <a:avLst/>
          </a:prstGeom>
          <a:ln w="12700">
            <a:miter lim="400000"/>
          </a:ln>
        </p:spPr>
      </p:pic>
      <p:pic>
        <p:nvPicPr>
          <p:cNvPr id="32" name="Picture 6" descr="A picture containing shape&#10;&#10;Description automatically generated">
            <a:extLst>
              <a:ext uri="{FF2B5EF4-FFF2-40B4-BE49-F238E27FC236}">
                <a16:creationId xmlns:a16="http://schemas.microsoft.com/office/drawing/2014/main" id="{FDF14751-7499-B4BA-9957-2FFDAC3B3ECF}"/>
              </a:ext>
            </a:extLst>
          </p:cNvPr>
          <p:cNvPicPr>
            <a:picLocks noChangeAspect="1"/>
          </p:cNvPicPr>
          <p:nvPr/>
        </p:nvPicPr>
        <p:blipFill>
          <a:blip r:embed="rId7"/>
          <a:stretch>
            <a:fillRect/>
          </a:stretch>
        </p:blipFill>
        <p:spPr>
          <a:xfrm>
            <a:off x="3579862" y="3290676"/>
            <a:ext cx="1488973" cy="975817"/>
          </a:xfrm>
          <a:prstGeom prst="rect">
            <a:avLst/>
          </a:prstGeom>
        </p:spPr>
      </p:pic>
      <p:sp>
        <p:nvSpPr>
          <p:cNvPr id="33" name="Title 1">
            <a:extLst>
              <a:ext uri="{FF2B5EF4-FFF2-40B4-BE49-F238E27FC236}">
                <a16:creationId xmlns:a16="http://schemas.microsoft.com/office/drawing/2014/main" id="{B2F57697-18BE-FF2C-F045-3CB03CF1C044}"/>
              </a:ext>
            </a:extLst>
          </p:cNvPr>
          <p:cNvSpPr txBox="1"/>
          <p:nvPr/>
        </p:nvSpPr>
        <p:spPr>
          <a:xfrm>
            <a:off x="6822916" y="2568761"/>
            <a:ext cx="2936570" cy="401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nchor="t">
            <a:spAutoFit/>
          </a:bodyPr>
          <a:lstStyle>
            <a:lvl1pPr algn="l" defTabSz="1300480">
              <a:lnSpc>
                <a:spcPct val="90000"/>
              </a:lnSpc>
              <a:defRPr sz="6200">
                <a:solidFill>
                  <a:srgbClr val="0432FF"/>
                </a:solidFill>
                <a:latin typeface="+mj-lt"/>
                <a:ea typeface="+mj-ea"/>
                <a:cs typeface="+mj-cs"/>
                <a:sym typeface="Gill Sans Light"/>
              </a:defRPr>
            </a:lvl1pPr>
          </a:lstStyle>
          <a:p>
            <a:r>
              <a:rPr lang="en-US" sz="2400" dirty="0" err="1"/>
              <a:t>Vdw</a:t>
            </a:r>
            <a:r>
              <a:rPr lang="en-US" sz="2400" dirty="0"/>
              <a:t> dissociation</a:t>
            </a:r>
            <a:endParaRPr lang="en-US" sz="2400" dirty="0">
              <a:cs typeface="Calibri Light"/>
            </a:endParaRPr>
          </a:p>
        </p:txBody>
      </p:sp>
      <p:sp>
        <p:nvSpPr>
          <p:cNvPr id="34" name="Title 1">
            <a:extLst>
              <a:ext uri="{FF2B5EF4-FFF2-40B4-BE49-F238E27FC236}">
                <a16:creationId xmlns:a16="http://schemas.microsoft.com/office/drawing/2014/main" id="{052FCBEC-8F9C-B907-CA2B-DEA97EFCAF9D}"/>
              </a:ext>
            </a:extLst>
          </p:cNvPr>
          <p:cNvSpPr txBox="1"/>
          <p:nvPr/>
        </p:nvSpPr>
        <p:spPr>
          <a:xfrm>
            <a:off x="6822915" y="3423984"/>
            <a:ext cx="2936570" cy="7340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4289" tIns="34289" rIns="34289" bIns="34289" anchor="t">
            <a:spAutoFit/>
          </a:bodyPr>
          <a:lstStyle>
            <a:lvl1pPr algn="l" defTabSz="1300480">
              <a:lnSpc>
                <a:spcPct val="90000"/>
              </a:lnSpc>
              <a:defRPr sz="6200">
                <a:solidFill>
                  <a:srgbClr val="0432FF"/>
                </a:solidFill>
                <a:latin typeface="+mj-lt"/>
                <a:ea typeface="+mj-ea"/>
                <a:cs typeface="+mj-cs"/>
                <a:sym typeface="Gill Sans Light"/>
              </a:defRPr>
            </a:lvl1pPr>
          </a:lstStyle>
          <a:p>
            <a:r>
              <a:rPr lang="en-US" sz="2400" dirty="0" err="1"/>
              <a:t>Vdw</a:t>
            </a:r>
            <a:r>
              <a:rPr lang="en-US" sz="2400" dirty="0"/>
              <a:t> double dissociation</a:t>
            </a:r>
            <a:endParaRPr lang="en-US" sz="2400" dirty="0">
              <a:cs typeface="Calibri Light"/>
            </a:endParaRPr>
          </a:p>
        </p:txBody>
      </p:sp>
      <p:sp>
        <p:nvSpPr>
          <p:cNvPr id="35" name="Title 1">
            <a:extLst>
              <a:ext uri="{FF2B5EF4-FFF2-40B4-BE49-F238E27FC236}">
                <a16:creationId xmlns:a16="http://schemas.microsoft.com/office/drawing/2014/main" id="{863E4689-1858-738B-DD1F-E3497DB9EC2E}"/>
              </a:ext>
            </a:extLst>
          </p:cNvPr>
          <p:cNvSpPr txBox="1"/>
          <p:nvPr/>
        </p:nvSpPr>
        <p:spPr>
          <a:xfrm>
            <a:off x="6822915" y="4625965"/>
            <a:ext cx="2936570" cy="4016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4289" tIns="34289" rIns="34289" bIns="34289" anchor="t">
            <a:spAutoFit/>
          </a:bodyPr>
          <a:lstStyle>
            <a:lvl1pPr algn="l" defTabSz="1300480">
              <a:lnSpc>
                <a:spcPct val="90000"/>
              </a:lnSpc>
              <a:defRPr sz="6200">
                <a:solidFill>
                  <a:srgbClr val="0432FF"/>
                </a:solidFill>
                <a:latin typeface="+mj-lt"/>
                <a:ea typeface="+mj-ea"/>
                <a:cs typeface="+mj-cs"/>
                <a:sym typeface="Gill Sans Light"/>
              </a:defRPr>
            </a:lvl1pPr>
          </a:lstStyle>
          <a:p>
            <a:r>
              <a:rPr lang="en-US" sz="2400" dirty="0" err="1"/>
              <a:t>Vdw</a:t>
            </a:r>
            <a:r>
              <a:rPr lang="en-US" sz="2400" dirty="0"/>
              <a:t> dual adsorption</a:t>
            </a:r>
            <a:endParaRPr lang="en-US" sz="2400" dirty="0">
              <a:cs typeface="Calibri Light"/>
            </a:endParaRPr>
          </a:p>
        </p:txBody>
      </p:sp>
      <p:pic>
        <p:nvPicPr>
          <p:cNvPr id="36" name="Picture 11" descr="Picture 11">
            <a:extLst>
              <a:ext uri="{FF2B5EF4-FFF2-40B4-BE49-F238E27FC236}">
                <a16:creationId xmlns:a16="http://schemas.microsoft.com/office/drawing/2014/main" id="{ABE13D83-B392-9812-49F0-807FDAE0DC07}"/>
              </a:ext>
            </a:extLst>
          </p:cNvPr>
          <p:cNvPicPr>
            <a:picLocks noChangeAspect="1"/>
          </p:cNvPicPr>
          <p:nvPr/>
        </p:nvPicPr>
        <p:blipFill>
          <a:blip r:embed="rId8"/>
          <a:stretch>
            <a:fillRect/>
          </a:stretch>
        </p:blipFill>
        <p:spPr>
          <a:xfrm>
            <a:off x="9592227" y="2303082"/>
            <a:ext cx="2341033" cy="696264"/>
          </a:xfrm>
          <a:prstGeom prst="rect">
            <a:avLst/>
          </a:prstGeom>
          <a:ln w="12700">
            <a:miter lim="400000"/>
          </a:ln>
        </p:spPr>
      </p:pic>
      <p:pic>
        <p:nvPicPr>
          <p:cNvPr id="37" name="Picture 13" descr="Picture 13">
            <a:extLst>
              <a:ext uri="{FF2B5EF4-FFF2-40B4-BE49-F238E27FC236}">
                <a16:creationId xmlns:a16="http://schemas.microsoft.com/office/drawing/2014/main" id="{C3314DF8-0607-B49F-5D1E-CB4BA93E14CB}"/>
              </a:ext>
            </a:extLst>
          </p:cNvPr>
          <p:cNvPicPr>
            <a:picLocks noChangeAspect="1"/>
          </p:cNvPicPr>
          <p:nvPr/>
        </p:nvPicPr>
        <p:blipFill>
          <a:blip r:embed="rId9"/>
          <a:stretch>
            <a:fillRect/>
          </a:stretch>
        </p:blipFill>
        <p:spPr>
          <a:xfrm>
            <a:off x="9606253" y="3247344"/>
            <a:ext cx="2483730" cy="740550"/>
          </a:xfrm>
          <a:prstGeom prst="rect">
            <a:avLst/>
          </a:prstGeom>
          <a:ln w="12700">
            <a:miter lim="400000"/>
          </a:ln>
        </p:spPr>
      </p:pic>
      <p:pic>
        <p:nvPicPr>
          <p:cNvPr id="38" name="Picture 15" descr="Picture 15">
            <a:extLst>
              <a:ext uri="{FF2B5EF4-FFF2-40B4-BE49-F238E27FC236}">
                <a16:creationId xmlns:a16="http://schemas.microsoft.com/office/drawing/2014/main" id="{580686F9-97CF-CBAA-FFB9-AEF967B9EE4A}"/>
              </a:ext>
            </a:extLst>
          </p:cNvPr>
          <p:cNvPicPr>
            <a:picLocks noChangeAspect="1"/>
          </p:cNvPicPr>
          <p:nvPr/>
        </p:nvPicPr>
        <p:blipFill>
          <a:blip r:embed="rId10"/>
          <a:stretch>
            <a:fillRect/>
          </a:stretch>
        </p:blipFill>
        <p:spPr>
          <a:xfrm>
            <a:off x="9592571" y="4219363"/>
            <a:ext cx="2344539" cy="948259"/>
          </a:xfrm>
          <a:prstGeom prst="rect">
            <a:avLst/>
          </a:prstGeom>
          <a:ln w="12700">
            <a:miter lim="400000"/>
          </a:ln>
        </p:spPr>
      </p:pic>
    </p:spTree>
    <p:extLst>
      <p:ext uri="{BB962C8B-B14F-4D97-AF65-F5344CB8AC3E}">
        <p14:creationId xmlns:p14="http://schemas.microsoft.com/office/powerpoint/2010/main" val="289504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94005"/>
            <a:ext cx="10515600" cy="1325563"/>
          </a:xfrm>
        </p:spPr>
        <p:txBody>
          <a:bodyPr/>
          <a:lstStyle/>
          <a:p>
            <a:r>
              <a:rPr lang="en-US" dirty="0"/>
              <a:t>As with </a:t>
            </a:r>
            <a:r>
              <a:rPr lang="en-US" dirty="0" err="1"/>
              <a:t>thermo</a:t>
            </a:r>
            <a:r>
              <a:rPr lang="en-US" dirty="0"/>
              <a:t>, RMG first looks for rate coefficients in a database:</a:t>
            </a:r>
          </a:p>
        </p:txBody>
      </p:sp>
      <p:sp>
        <p:nvSpPr>
          <p:cNvPr id="2" name="Content Placeholder 2">
            <a:extLst>
              <a:ext uri="{FF2B5EF4-FFF2-40B4-BE49-F238E27FC236}">
                <a16:creationId xmlns:a16="http://schemas.microsoft.com/office/drawing/2014/main" id="{B07A601E-6864-8950-8E64-39A6254551A1}"/>
              </a:ext>
            </a:extLst>
          </p:cNvPr>
          <p:cNvSpPr txBox="1">
            <a:spLocks/>
          </p:cNvSpPr>
          <p:nvPr/>
        </p:nvSpPr>
        <p:spPr>
          <a:xfrm>
            <a:off x="838200" y="3514647"/>
            <a:ext cx="5440691" cy="1686159"/>
          </a:xfrm>
          <a:prstGeom prst="rect">
            <a:avLst/>
          </a:prstGeom>
        </p:spPr>
        <p:txBody>
          <a:bodyPr/>
          <a:lstStyle>
            <a:lvl1pPr marL="228600" indent="-228600" algn="l" defTabSz="914400" rtl="0" eaLnBrk="1" latinLnBrk="0" hangingPunct="1">
              <a:lnSpc>
                <a:spcPct val="100000"/>
              </a:lnSpc>
              <a:spcBef>
                <a:spcPts val="1000"/>
              </a:spcBef>
              <a:spcAft>
                <a:spcPts val="1000"/>
              </a:spcAft>
              <a:buFont typeface="Arial" panose="020B0604020202020204" pitchFamily="34" charset="0"/>
              <a:buChar char="•"/>
              <a:defRPr sz="2800" kern="1200">
                <a:solidFill>
                  <a:schemeClr val="tx1"/>
                </a:solidFill>
                <a:latin typeface="+mn-lt"/>
                <a:ea typeface="Source Sans Pro Light" panose="020B0403030403020204" pitchFamily="34" charset="0"/>
                <a:cs typeface="+mn-cs"/>
              </a:defRPr>
            </a:lvl1pPr>
            <a:lvl2pPr marL="685800" indent="-228600" algn="l" defTabSz="914400" rtl="0" eaLnBrk="1" latinLnBrk="0" hangingPunct="1">
              <a:lnSpc>
                <a:spcPct val="100000"/>
              </a:lnSpc>
              <a:spcBef>
                <a:spcPts val="500"/>
              </a:spcBef>
              <a:spcAft>
                <a:spcPts val="1000"/>
              </a:spcAft>
              <a:buFont typeface="Arial" panose="020B0604020202020204" pitchFamily="34" charset="0"/>
              <a:buChar char="•"/>
              <a:defRPr sz="2400" kern="1200">
                <a:solidFill>
                  <a:schemeClr val="tx1"/>
                </a:solidFill>
                <a:latin typeface="+mn-lt"/>
                <a:ea typeface="Source Sans Pro Light" panose="020B0403030403020204" pitchFamily="34" charset="0"/>
                <a:cs typeface="+mn-cs"/>
              </a:defRPr>
            </a:lvl2pPr>
            <a:lvl3pPr marL="1143000" indent="-228600" algn="l" defTabSz="914400" rtl="0" eaLnBrk="1" latinLnBrk="0" hangingPunct="1">
              <a:lnSpc>
                <a:spcPct val="100000"/>
              </a:lnSpc>
              <a:spcBef>
                <a:spcPts val="500"/>
              </a:spcBef>
              <a:spcAft>
                <a:spcPts val="1000"/>
              </a:spcAft>
              <a:buFont typeface="Arial" panose="020B0604020202020204" pitchFamily="34" charset="0"/>
              <a:buChar char="•"/>
              <a:defRPr sz="2000" kern="1200">
                <a:solidFill>
                  <a:schemeClr val="tx1"/>
                </a:solidFill>
                <a:latin typeface="+mn-lt"/>
                <a:ea typeface="Source Sans Pro Light" panose="020B0403030403020204" pitchFamily="34" charset="0"/>
                <a:cs typeface="+mn-cs"/>
              </a:defRPr>
            </a:lvl3pPr>
            <a:lvl4pPr marL="1600200" indent="-228600" algn="l" defTabSz="914400" rtl="0" eaLnBrk="1" latinLnBrk="0" hangingPunct="1">
              <a:lnSpc>
                <a:spcPct val="100000"/>
              </a:lnSpc>
              <a:spcBef>
                <a:spcPts val="500"/>
              </a:spcBef>
              <a:spcAft>
                <a:spcPts val="1000"/>
              </a:spcAft>
              <a:buFont typeface="Arial" panose="020B0604020202020204" pitchFamily="34" charset="0"/>
              <a:buChar char="•"/>
              <a:defRPr sz="1800" kern="1200">
                <a:solidFill>
                  <a:schemeClr val="tx1"/>
                </a:solidFill>
                <a:latin typeface="+mn-lt"/>
                <a:ea typeface="Source Sans Pro Light" panose="020B0403030403020204" pitchFamily="34" charset="0"/>
                <a:cs typeface="+mn-cs"/>
              </a:defRPr>
            </a:lvl4pPr>
            <a:lvl5pPr marL="2057400" indent="-228600" algn="l" defTabSz="914400" rtl="0" eaLnBrk="1" latinLnBrk="0" hangingPunct="1">
              <a:lnSpc>
                <a:spcPct val="100000"/>
              </a:lnSpc>
              <a:spcBef>
                <a:spcPts val="500"/>
              </a:spcBef>
              <a:spcAft>
                <a:spcPts val="1000"/>
              </a:spcAft>
              <a:buFont typeface="Arial" panose="020B0604020202020204" pitchFamily="34" charset="0"/>
              <a:buChar char="•"/>
              <a:defRPr sz="1800" kern="1200">
                <a:solidFill>
                  <a:schemeClr val="tx1"/>
                </a:solidFill>
                <a:latin typeface="+mn-lt"/>
                <a:ea typeface="Source Sans Pro Light" panose="020B04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If not, then estimate it.</a:t>
            </a:r>
          </a:p>
          <a:p>
            <a:pPr marL="0" indent="0">
              <a:buFont typeface="Arial" panose="020B0604020202020204" pitchFamily="34" charset="0"/>
              <a:buNone/>
            </a:pPr>
            <a:r>
              <a:rPr lang="en-US" sz="2400" i="1" dirty="0">
                <a:solidFill>
                  <a:srgbClr val="0432FF"/>
                </a:solidFill>
              </a:rPr>
              <a:t>RMG-Cat uses bond-specific BEP relations,</a:t>
            </a:r>
          </a:p>
          <a:p>
            <a:pPr marL="0" indent="0">
              <a:buFont typeface="Arial" panose="020B0604020202020204" pitchFamily="34" charset="0"/>
              <a:buNone/>
            </a:pPr>
            <a:r>
              <a:rPr lang="en-US" sz="2400" i="1" dirty="0">
                <a:solidFill>
                  <a:srgbClr val="0432FF"/>
                </a:solidFill>
              </a:rPr>
              <a:t>but other options are available</a:t>
            </a:r>
          </a:p>
        </p:txBody>
      </p:sp>
      <p:sp>
        <p:nvSpPr>
          <p:cNvPr id="5" name="Slide Number Placeholder 3">
            <a:extLst>
              <a:ext uri="{FF2B5EF4-FFF2-40B4-BE49-F238E27FC236}">
                <a16:creationId xmlns:a16="http://schemas.microsoft.com/office/drawing/2014/main" id="{4A131FEA-0ABB-D8EA-8D06-409BCC66B56E}"/>
              </a:ext>
            </a:extLst>
          </p:cNvPr>
          <p:cNvSpPr>
            <a:spLocks noGrp="1"/>
          </p:cNvSpPr>
          <p:nvPr>
            <p:ph type="sldNum" sz="quarter" idx="12"/>
          </p:nvPr>
        </p:nvSpPr>
        <p:spPr>
          <a:xfrm>
            <a:off x="8610600" y="6320721"/>
            <a:ext cx="2743200" cy="365125"/>
          </a:xfrm>
        </p:spPr>
        <p:txBody>
          <a:bodyPr/>
          <a:lstStyle/>
          <a:p>
            <a:fld id="{6E457601-2F91-AB41-8BF7-7BA00CC8FA0C}" type="slidenum">
              <a:rPr lang="en-US" smtClean="0"/>
              <a:t>49</a:t>
            </a:fld>
            <a:endParaRPr lang="en-US"/>
          </a:p>
        </p:txBody>
      </p:sp>
      <p:pic>
        <p:nvPicPr>
          <p:cNvPr id="6" name="Picture 5">
            <a:extLst>
              <a:ext uri="{FF2B5EF4-FFF2-40B4-BE49-F238E27FC236}">
                <a16:creationId xmlns:a16="http://schemas.microsoft.com/office/drawing/2014/main" id="{3F23F480-3F01-3C3C-27FD-A04428D939AB}"/>
              </a:ext>
            </a:extLst>
          </p:cNvPr>
          <p:cNvPicPr>
            <a:picLocks noChangeAspect="1"/>
          </p:cNvPicPr>
          <p:nvPr/>
        </p:nvPicPr>
        <p:blipFill>
          <a:blip r:embed="rId2"/>
          <a:stretch>
            <a:fillRect/>
          </a:stretch>
        </p:blipFill>
        <p:spPr>
          <a:xfrm>
            <a:off x="1431636" y="2138580"/>
            <a:ext cx="4135582" cy="990817"/>
          </a:xfrm>
          <a:prstGeom prst="rect">
            <a:avLst/>
          </a:prstGeom>
        </p:spPr>
      </p:pic>
      <p:pic>
        <p:nvPicPr>
          <p:cNvPr id="7" name="Picture 6">
            <a:extLst>
              <a:ext uri="{FF2B5EF4-FFF2-40B4-BE49-F238E27FC236}">
                <a16:creationId xmlns:a16="http://schemas.microsoft.com/office/drawing/2014/main" id="{706DD68A-C6D3-8496-24B5-613033B12D34}"/>
              </a:ext>
            </a:extLst>
          </p:cNvPr>
          <p:cNvPicPr>
            <a:picLocks noChangeAspect="1"/>
          </p:cNvPicPr>
          <p:nvPr/>
        </p:nvPicPr>
        <p:blipFill>
          <a:blip r:embed="rId3"/>
          <a:stretch>
            <a:fillRect/>
          </a:stretch>
        </p:blipFill>
        <p:spPr>
          <a:xfrm rot="19826614">
            <a:off x="5808511" y="1611940"/>
            <a:ext cx="1727200" cy="1117600"/>
          </a:xfrm>
          <a:prstGeom prst="rect">
            <a:avLst/>
          </a:prstGeom>
        </p:spPr>
      </p:pic>
      <p:sp>
        <p:nvSpPr>
          <p:cNvPr id="8" name="Rectangle 7">
            <a:extLst>
              <a:ext uri="{FF2B5EF4-FFF2-40B4-BE49-F238E27FC236}">
                <a16:creationId xmlns:a16="http://schemas.microsoft.com/office/drawing/2014/main" id="{56FC46AF-21C3-6D48-5A7E-8760FF20E673}"/>
              </a:ext>
            </a:extLst>
          </p:cNvPr>
          <p:cNvSpPr/>
          <p:nvPr/>
        </p:nvSpPr>
        <p:spPr>
          <a:xfrm>
            <a:off x="7698977" y="2168723"/>
            <a:ext cx="4372951" cy="830997"/>
          </a:xfrm>
          <a:prstGeom prst="rect">
            <a:avLst/>
          </a:prstGeom>
        </p:spPr>
        <p:txBody>
          <a:bodyPr wrap="square">
            <a:spAutoFit/>
          </a:bodyPr>
          <a:lstStyle/>
          <a:p>
            <a:r>
              <a:rPr lang="en-US" sz="2400" dirty="0">
                <a:solidFill>
                  <a:srgbClr val="0432FF"/>
                </a:solidFill>
                <a:latin typeface="Gill Sans Light" panose="020B0302020104020203" pitchFamily="34" charset="-79"/>
                <a:cs typeface="Gill Sans Light" panose="020B0302020104020203" pitchFamily="34" charset="-79"/>
              </a:rPr>
              <a:t>“can I find this reaction in my kinetics database?”</a:t>
            </a:r>
          </a:p>
        </p:txBody>
      </p:sp>
      <p:sp>
        <p:nvSpPr>
          <p:cNvPr id="9" name="TextBox 8">
            <a:extLst>
              <a:ext uri="{FF2B5EF4-FFF2-40B4-BE49-F238E27FC236}">
                <a16:creationId xmlns:a16="http://schemas.microsoft.com/office/drawing/2014/main" id="{FD82E1BE-8D02-2EAC-3B6D-A716FCD77F9C}"/>
              </a:ext>
            </a:extLst>
          </p:cNvPr>
          <p:cNvSpPr txBox="1"/>
          <p:nvPr/>
        </p:nvSpPr>
        <p:spPr>
          <a:xfrm>
            <a:off x="8571345" y="5870053"/>
            <a:ext cx="2240890" cy="461665"/>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E</a:t>
            </a:r>
            <a:r>
              <a:rPr lang="en-US" sz="2400" baseline="-25000" err="1">
                <a:latin typeface="Times New Roman" panose="02020603050405020304" pitchFamily="18" charset="0"/>
                <a:cs typeface="Times New Roman" panose="02020603050405020304" pitchFamily="18" charset="0"/>
              </a:rPr>
              <a:t>a</a:t>
            </a:r>
            <a:r>
              <a:rPr lang="en-US" sz="2400">
                <a:latin typeface="Times New Roman" panose="02020603050405020304" pitchFamily="18" charset="0"/>
                <a:cs typeface="Times New Roman" panose="02020603050405020304" pitchFamily="18" charset="0"/>
              </a:rPr>
              <a:t> = </a:t>
            </a:r>
            <a:r>
              <a:rPr lang="en-US" sz="2400" err="1">
                <a:latin typeface="Times New Roman" panose="02020603050405020304" pitchFamily="18" charset="0"/>
                <a:cs typeface="Times New Roman" panose="02020603050405020304" pitchFamily="18" charset="0"/>
              </a:rPr>
              <a:t>E</a:t>
            </a:r>
            <a:r>
              <a:rPr lang="en-US" sz="2400" baseline="-25000" err="1">
                <a:latin typeface="Times New Roman" panose="02020603050405020304" pitchFamily="18" charset="0"/>
                <a:cs typeface="Times New Roman" panose="02020603050405020304" pitchFamily="18" charset="0"/>
              </a:rPr>
              <a:t>o</a:t>
            </a:r>
            <a:r>
              <a:rPr lang="en-US" sz="2400">
                <a:latin typeface="Times New Roman" panose="02020603050405020304" pitchFamily="18" charset="0"/>
                <a:cs typeface="Times New Roman" panose="02020603050405020304" pitchFamily="18" charset="0"/>
              </a:rPr>
              <a:t> + 𝛼△H</a:t>
            </a:r>
          </a:p>
        </p:txBody>
      </p:sp>
      <p:pic>
        <p:nvPicPr>
          <p:cNvPr id="10" name="Picture 2" descr="4: Illustration of the Bell-Evans-Polanyi principle: enthalpy profile along a reaction coordinate for similar processes (left), evolution of the activation energy (or barrier height) as a function of the reaction enthalpy (right).">
            <a:extLst>
              <a:ext uri="{FF2B5EF4-FFF2-40B4-BE49-F238E27FC236}">
                <a16:creationId xmlns:a16="http://schemas.microsoft.com/office/drawing/2014/main" id="{4503109C-F415-FE7A-39CE-D9339D53B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909" y="3092930"/>
            <a:ext cx="5440691" cy="28931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4BEE83A-698A-0AC8-B0AD-FBD9DF085E2A}"/>
              </a:ext>
            </a:extLst>
          </p:cNvPr>
          <p:cNvSpPr/>
          <p:nvPr/>
        </p:nvSpPr>
        <p:spPr>
          <a:xfrm>
            <a:off x="2413000" y="6418639"/>
            <a:ext cx="9844115" cy="276999"/>
          </a:xfrm>
          <a:prstGeom prst="rect">
            <a:avLst/>
          </a:prstGeom>
        </p:spPr>
        <p:txBody>
          <a:bodyPr wrap="square">
            <a:spAutoFit/>
          </a:bodyPr>
          <a:lstStyle/>
          <a:p>
            <a:pPr algn="r"/>
            <a:r>
              <a:rPr lang="en-US" sz="1200" dirty="0" err="1">
                <a:latin typeface="Gill Sans Light" panose="020B0302020104020203" pitchFamily="34" charset="-79"/>
                <a:cs typeface="Gill Sans Light" panose="020B0302020104020203" pitchFamily="34" charset="-79"/>
              </a:rPr>
              <a:t>Hermet</a:t>
            </a:r>
            <a:r>
              <a:rPr lang="en-US" sz="1200" dirty="0">
                <a:latin typeface="Gill Sans Light" panose="020B0302020104020203" pitchFamily="34" charset="-79"/>
                <a:cs typeface="Gill Sans Light" panose="020B0302020104020203" pitchFamily="34" charset="-79"/>
              </a:rPr>
              <a:t>, J. "Theoretical study of protonic conduction in Gd-doped BaCeO3 : an electrolyte for fuel cell." PhD diss., Ecole Centrale Paris, 2013.</a:t>
            </a:r>
          </a:p>
        </p:txBody>
      </p:sp>
    </p:spTree>
    <p:extLst>
      <p:ext uri="{BB962C8B-B14F-4D97-AF65-F5344CB8AC3E}">
        <p14:creationId xmlns:p14="http://schemas.microsoft.com/office/powerpoint/2010/main" val="323029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 y="14729"/>
            <a:ext cx="12191999" cy="1077218"/>
          </a:xfrm>
          <a:prstGeom prst="rect">
            <a:avLst/>
          </a:prstGeom>
          <a:noFill/>
        </p:spPr>
        <p:txBody>
          <a:bodyPr wrap="square" lIns="91440" tIns="45720" rIns="91440" bIns="45720" rtlCol="0">
            <a:spAutoFit/>
          </a:bodyPr>
          <a:lstStyle/>
          <a:p>
            <a:pPr algn="ctr"/>
            <a:r>
              <a:rPr lang="en-US" sz="3200" b="1" dirty="0">
                <a:effectLst>
                  <a:outerShdw blurRad="38100" dist="38100" dir="2700000" algn="tl">
                    <a:srgbClr val="000000">
                      <a:alpha val="43137"/>
                    </a:srgbClr>
                  </a:outerShdw>
                </a:effectLst>
                <a:latin typeface="+mj-lt"/>
              </a:rPr>
              <a:t>Reaction Mechanism Generator</a:t>
            </a:r>
          </a:p>
          <a:p>
            <a:pPr algn="ctr"/>
            <a:r>
              <a:rPr lang="en-US" sz="3200" dirty="0"/>
              <a:t>A predictive tool for reacting chemical systems</a:t>
            </a:r>
          </a:p>
        </p:txBody>
      </p:sp>
      <p:sp>
        <p:nvSpPr>
          <p:cNvPr id="13" name="TextBox 12"/>
          <p:cNvSpPr txBox="1"/>
          <p:nvPr/>
        </p:nvSpPr>
        <p:spPr>
          <a:xfrm>
            <a:off x="250827" y="2444350"/>
            <a:ext cx="6629400" cy="3786229"/>
          </a:xfrm>
          <a:prstGeom prst="rect">
            <a:avLst/>
          </a:prstGeom>
          <a:noFill/>
        </p:spPr>
        <p:txBody>
          <a:bodyPr wrap="square" lIns="91440" tIns="45720" rIns="91440" bIns="45720" rtlCol="0">
            <a:spAutoFit/>
          </a:bodyPr>
          <a:lstStyle/>
          <a:p>
            <a:pPr algn="ctr"/>
            <a:r>
              <a:rPr lang="en-US" sz="2667" b="1" dirty="0">
                <a:solidFill>
                  <a:srgbClr val="993333"/>
                </a:solidFill>
              </a:rPr>
              <a:t>estimates </a:t>
            </a:r>
            <a:r>
              <a:rPr lang="en-US" sz="2667" b="1" dirty="0"/>
              <a:t>unknown</a:t>
            </a:r>
            <a:r>
              <a:rPr lang="en-US" sz="2667" b="1" dirty="0">
                <a:solidFill>
                  <a:srgbClr val="993333"/>
                </a:solidFill>
              </a:rPr>
              <a:t> </a:t>
            </a:r>
            <a:r>
              <a:rPr lang="en-US" sz="2667" b="1" dirty="0"/>
              <a:t>kinetics and thermochemistry data</a:t>
            </a:r>
          </a:p>
          <a:p>
            <a:pPr algn="ctr"/>
            <a:endParaRPr lang="en-US" sz="2667" dirty="0"/>
          </a:p>
          <a:p>
            <a:pPr algn="ctr"/>
            <a:r>
              <a:rPr lang="en-US" sz="2667" dirty="0"/>
              <a:t>Large </a:t>
            </a:r>
            <a:r>
              <a:rPr lang="en-US" sz="2667" b="1" dirty="0"/>
              <a:t>open source </a:t>
            </a:r>
            <a:r>
              <a:rPr lang="en-US" sz="2667" dirty="0"/>
              <a:t>package under active development, includes many tools for building/solving/analyzing kinetic models for broad range of systems</a:t>
            </a:r>
          </a:p>
          <a:p>
            <a:pPr algn="ctr"/>
            <a:r>
              <a:rPr lang="en-US" sz="2667" dirty="0"/>
              <a:t>Databases &amp; methods for estimating all the parameters in the models</a:t>
            </a:r>
            <a:endParaRPr lang="en-US" sz="3200" dirty="0"/>
          </a:p>
        </p:txBody>
      </p:sp>
      <p:sp>
        <p:nvSpPr>
          <p:cNvPr id="14" name="TextBox 13"/>
          <p:cNvSpPr txBox="1"/>
          <p:nvPr/>
        </p:nvSpPr>
        <p:spPr>
          <a:xfrm>
            <a:off x="293759" y="1607337"/>
            <a:ext cx="6553384" cy="913199"/>
          </a:xfrm>
          <a:prstGeom prst="rect">
            <a:avLst/>
          </a:prstGeom>
          <a:noFill/>
        </p:spPr>
        <p:txBody>
          <a:bodyPr wrap="square" lIns="91440" tIns="45720" rIns="91440" bIns="45720" rtlCol="0">
            <a:spAutoFit/>
          </a:bodyPr>
          <a:lstStyle/>
          <a:p>
            <a:pPr algn="ctr"/>
            <a:r>
              <a:rPr lang="en-US" sz="2667" b="1" dirty="0"/>
              <a:t>constructs</a:t>
            </a:r>
            <a:r>
              <a:rPr lang="en-US" sz="2667" b="1" dirty="0">
                <a:solidFill>
                  <a:srgbClr val="993333"/>
                </a:solidFill>
              </a:rPr>
              <a:t> comprehensive models </a:t>
            </a:r>
            <a:r>
              <a:rPr lang="en-US" sz="2667" b="1" dirty="0"/>
              <a:t>consisting of </a:t>
            </a:r>
            <a:r>
              <a:rPr lang="en-US" sz="2667" b="1" dirty="0">
                <a:solidFill>
                  <a:srgbClr val="993333"/>
                </a:solidFill>
              </a:rPr>
              <a:t>elementary reactions</a:t>
            </a:r>
            <a:endParaRPr lang="en-US" sz="3200" b="1" dirty="0">
              <a:solidFill>
                <a:srgbClr val="993333"/>
              </a:solidFill>
            </a:endParaRPr>
          </a:p>
        </p:txBody>
      </p:sp>
      <p:sp>
        <p:nvSpPr>
          <p:cNvPr id="15" name="TextBox 14"/>
          <p:cNvSpPr txBox="1"/>
          <p:nvPr/>
        </p:nvSpPr>
        <p:spPr>
          <a:xfrm>
            <a:off x="1936870" y="6318505"/>
            <a:ext cx="3775393" cy="367729"/>
          </a:xfrm>
          <a:prstGeom prst="rect">
            <a:avLst/>
          </a:prstGeom>
          <a:noFill/>
        </p:spPr>
        <p:txBody>
          <a:bodyPr wrap="none" lIns="91440" tIns="45720" rIns="91440" bIns="45720" rtlCol="0">
            <a:spAutoFit/>
          </a:bodyPr>
          <a:lstStyle/>
          <a:p>
            <a:pPr>
              <a:lnSpc>
                <a:spcPct val="150000"/>
              </a:lnSpc>
            </a:pPr>
            <a:r>
              <a:rPr lang="en-US" sz="1333" dirty="0"/>
              <a:t>M. Liu, et al.,</a:t>
            </a:r>
            <a:r>
              <a:rPr lang="en-US" sz="1333" i="1" dirty="0"/>
              <a:t> J. Chem. Inf. Model.</a:t>
            </a:r>
            <a:r>
              <a:rPr lang="en-US" sz="1333" dirty="0"/>
              <a:t> 61 (2021) 2686-2696</a:t>
            </a:r>
          </a:p>
        </p:txBody>
      </p:sp>
      <p:pic>
        <p:nvPicPr>
          <p:cNvPr id="18" name="Content Placeholder 4" descr="rxnpath2A.dot-aa.png"/>
          <p:cNvPicPr>
            <a:picLocks noChangeAspect="1"/>
          </p:cNvPicPr>
          <p:nvPr/>
        </p:nvPicPr>
        <p:blipFill>
          <a:blip r:embed="rId2" cstate="print"/>
          <a:srcRect t="3963" b="7359"/>
          <a:stretch>
            <a:fillRect/>
          </a:stretch>
        </p:blipFill>
        <p:spPr>
          <a:xfrm>
            <a:off x="6694927" y="1511818"/>
            <a:ext cx="5420876" cy="4806687"/>
          </a:xfrm>
          <a:prstGeom prst="rect">
            <a:avLst/>
          </a:prstGeom>
        </p:spPr>
      </p:pic>
    </p:spTree>
    <p:extLst>
      <p:ext uri="{BB962C8B-B14F-4D97-AF65-F5344CB8AC3E}">
        <p14:creationId xmlns:p14="http://schemas.microsoft.com/office/powerpoint/2010/main" val="356675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805172"/>
            <a:ext cx="10668000" cy="4093428"/>
          </a:xfrm>
          <a:prstGeom prst="rect">
            <a:avLst/>
          </a:prstGeom>
          <a:noFill/>
        </p:spPr>
        <p:txBody>
          <a:bodyPr wrap="square" rtlCol="0">
            <a:spAutoFit/>
          </a:bodyPr>
          <a:lstStyle/>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Surface concentrations in mol/m</a:t>
            </a:r>
            <a:r>
              <a:rPr lang="en-US" baseline="30000" dirty="0">
                <a:solidFill>
                  <a:srgbClr val="595959"/>
                </a:solidFill>
                <a:latin typeface="Arial" panose="020B0604020202020204" pitchFamily="34" charset="0"/>
              </a:rPr>
              <a:t>2</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Reaction orders can be A+*, A+B*, A*, A*+B*, A+*+*, A+B*+*, A*+*, A*+*+*, etc.</a:t>
            </a:r>
          </a:p>
          <a:p>
            <a:pPr lvl="1" fontAlgn="base">
              <a:spcAft>
                <a:spcPts val="1200"/>
              </a:spcAft>
              <a:buFont typeface="Arial" panose="020B0604020202020204" pitchFamily="34" charset="0"/>
              <a:buChar char="•"/>
            </a:pPr>
            <a:r>
              <a:rPr lang="en-US" dirty="0" err="1">
                <a:solidFill>
                  <a:srgbClr val="595959"/>
                </a:solidFill>
                <a:latin typeface="Arial" panose="020B0604020202020204" pitchFamily="34" charset="0"/>
              </a:rPr>
              <a:t>SurfaceArrhenius</a:t>
            </a:r>
            <a:r>
              <a:rPr lang="en-US" dirty="0">
                <a:solidFill>
                  <a:srgbClr val="595959"/>
                </a:solidFill>
                <a:latin typeface="Arial" panose="020B0604020202020204" pitchFamily="34" charset="0"/>
              </a:rPr>
              <a:t> is like Arrhenius, but with more units</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Surface rate coefficients have to accept more units - but we still check it’s right.</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err="1">
                <a:solidFill>
                  <a:srgbClr val="595959"/>
                </a:solidFill>
                <a:latin typeface="Arial" panose="020B0604020202020204" pitchFamily="34" charset="0"/>
              </a:rPr>
              <a:t>StickingCoefficient</a:t>
            </a:r>
            <a:r>
              <a:rPr lang="en-US" dirty="0">
                <a:solidFill>
                  <a:srgbClr val="595959"/>
                </a:solidFill>
                <a:latin typeface="Arial" panose="020B0604020202020204" pitchFamily="34" charset="0"/>
              </a:rPr>
              <a:t> is like Arrhenius, but always in range 0 – 1.0 (represents fraction of collisions with the surface that are successful)</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Reactor simulation converts this into mass action kinetics based on surface site density, etc.</a:t>
            </a:r>
          </a:p>
        </p:txBody>
      </p:sp>
      <p:sp>
        <p:nvSpPr>
          <p:cNvPr id="3" name="Title 2"/>
          <p:cNvSpPr>
            <a:spLocks noGrp="1"/>
          </p:cNvSpPr>
          <p:nvPr>
            <p:ph type="title"/>
          </p:nvPr>
        </p:nvSpPr>
        <p:spPr/>
        <p:txBody>
          <a:bodyPr/>
          <a:lstStyle/>
          <a:p>
            <a:r>
              <a:rPr lang="en-US" dirty="0"/>
              <a:t>Surface reaction rates</a:t>
            </a:r>
          </a:p>
        </p:txBody>
      </p:sp>
      <mc:AlternateContent xmlns:mc="http://schemas.openxmlformats.org/markup-compatibility/2006" xmlns:a14="http://schemas.microsoft.com/office/drawing/2010/main">
        <mc:Choice Requires="a14">
          <p:sp>
            <p:nvSpPr>
              <p:cNvPr id="2" name="Equation">
                <a:extLst>
                  <a:ext uri="{FF2B5EF4-FFF2-40B4-BE49-F238E27FC236}">
                    <a16:creationId xmlns:a16="http://schemas.microsoft.com/office/drawing/2014/main" id="{7CB72BBA-7B38-BFFF-77B1-7C61F109C3BA}"/>
                  </a:ext>
                </a:extLst>
              </p:cNvPr>
              <p:cNvSpPr txBox="1"/>
              <p:nvPr/>
            </p:nvSpPr>
            <p:spPr>
              <a:xfrm>
                <a:off x="10099153" y="2353469"/>
                <a:ext cx="1766766" cy="1150764"/>
              </a:xfrm>
              <a:prstGeom prst="rect">
                <a:avLst/>
              </a:prstGeom>
              <a:ln w="12700">
                <a:miter lim="400000"/>
              </a:ln>
            </p:spPr>
            <p:txBody>
              <a:bodyPr wrap="none" lIns="0" tIns="0" rIns="0" bIns="0">
                <a:spAutoFit/>
              </a:bodyPr>
              <a:lstStyle/>
              <a:p>
                <a:pPr defTabSz="642915" latinLnBrk="1">
                  <a:defRPr sz="1800"/>
                </a:pPr>
                <a14:m>
                  <m:oMathPara xmlns:m="http://schemas.openxmlformats.org/officeDocument/2006/math">
                    <m:oMathParaPr>
                      <m:jc m:val="centerGroup"/>
                    </m:oMathParaPr>
                    <m:oMath xmlns:m="http://schemas.openxmlformats.org/officeDocument/2006/math">
                      <m:r>
                        <a:rPr sz="2531" i="1">
                          <a:solidFill>
                            <a:srgbClr val="000000"/>
                          </a:solidFill>
                          <a:latin typeface="Cambria Math" panose="02040503050406030204" pitchFamily="18" charset="0"/>
                        </a:rPr>
                        <m:t>𝑘</m:t>
                      </m:r>
                      <m:r>
                        <a:rPr sz="2531" i="1">
                          <a:solidFill>
                            <a:srgbClr val="000000"/>
                          </a:solidFill>
                          <a:latin typeface="Cambria Math" panose="02040503050406030204" pitchFamily="18" charset="0"/>
                        </a:rPr>
                        <m:t>=</m:t>
                      </m:r>
                      <m:r>
                        <a:rPr sz="2531" i="1">
                          <a:solidFill>
                            <a:srgbClr val="000000"/>
                          </a:solidFill>
                          <a:latin typeface="Cambria Math" panose="02040503050406030204" pitchFamily="18" charset="0"/>
                        </a:rPr>
                        <m:t>𝑆</m:t>
                      </m:r>
                      <m:rad>
                        <m:radPr>
                          <m:degHide m:val="on"/>
                          <m:ctrlPr>
                            <a:rPr sz="2531" i="1">
                              <a:solidFill>
                                <a:srgbClr val="000000"/>
                              </a:solidFill>
                              <a:latin typeface="Cambria Math" panose="02040503050406030204" pitchFamily="18" charset="0"/>
                            </a:rPr>
                          </m:ctrlPr>
                        </m:radPr>
                        <m:deg/>
                        <m:e>
                          <m:f>
                            <m:fPr>
                              <m:ctrlPr>
                                <a:rPr sz="2531" i="1">
                                  <a:solidFill>
                                    <a:srgbClr val="000000"/>
                                  </a:solidFill>
                                  <a:latin typeface="Cambria Math" panose="02040503050406030204" pitchFamily="18" charset="0"/>
                                </a:rPr>
                              </m:ctrlPr>
                            </m:fPr>
                            <m:num>
                              <m:sSub>
                                <m:sSubPr>
                                  <m:ctrlPr>
                                    <a:rPr sz="2531" i="1">
                                      <a:solidFill>
                                        <a:srgbClr val="000000"/>
                                      </a:solidFill>
                                      <a:latin typeface="Cambria Math" panose="02040503050406030204" pitchFamily="18" charset="0"/>
                                    </a:rPr>
                                  </m:ctrlPr>
                                </m:sSubPr>
                                <m:e>
                                  <m:r>
                                    <a:rPr sz="2531" i="1">
                                      <a:solidFill>
                                        <a:srgbClr val="000000"/>
                                      </a:solidFill>
                                      <a:latin typeface="Cambria Math" panose="02040503050406030204" pitchFamily="18" charset="0"/>
                                    </a:rPr>
                                    <m:t>𝑘</m:t>
                                  </m:r>
                                </m:e>
                                <m:sub>
                                  <m:r>
                                    <a:rPr sz="2531" i="1">
                                      <a:solidFill>
                                        <a:srgbClr val="000000"/>
                                      </a:solidFill>
                                      <a:latin typeface="Cambria Math" panose="02040503050406030204" pitchFamily="18" charset="0"/>
                                    </a:rPr>
                                    <m:t>𝐵</m:t>
                                  </m:r>
                                </m:sub>
                              </m:sSub>
                              <m:r>
                                <a:rPr sz="2531" i="1">
                                  <a:solidFill>
                                    <a:srgbClr val="000000"/>
                                  </a:solidFill>
                                  <a:latin typeface="Cambria Math" panose="02040503050406030204" pitchFamily="18" charset="0"/>
                                </a:rPr>
                                <m:t>𝑇</m:t>
                              </m:r>
                            </m:num>
                            <m:den>
                              <m:r>
                                <a:rPr sz="2531" i="1">
                                  <a:solidFill>
                                    <a:srgbClr val="000000"/>
                                  </a:solidFill>
                                  <a:latin typeface="Cambria Math" panose="02040503050406030204" pitchFamily="18" charset="0"/>
                                </a:rPr>
                                <m:t>2</m:t>
                              </m:r>
                              <m:r>
                                <a:rPr sz="2531" i="1">
                                  <a:solidFill>
                                    <a:srgbClr val="000000"/>
                                  </a:solidFill>
                                  <a:latin typeface="Cambria Math" panose="02040503050406030204" pitchFamily="18" charset="0"/>
                                </a:rPr>
                                <m:t>𝜋</m:t>
                              </m:r>
                              <m:r>
                                <a:rPr sz="2531" i="1">
                                  <a:solidFill>
                                    <a:srgbClr val="000000"/>
                                  </a:solidFill>
                                  <a:latin typeface="Cambria Math" panose="02040503050406030204" pitchFamily="18" charset="0"/>
                                </a:rPr>
                                <m:t>𝑀</m:t>
                              </m:r>
                            </m:den>
                          </m:f>
                        </m:e>
                      </m:rad>
                    </m:oMath>
                  </m:oMathPara>
                </a14:m>
                <a:endParaRPr sz="2531" dirty="0"/>
              </a:p>
            </p:txBody>
          </p:sp>
        </mc:Choice>
        <mc:Fallback xmlns="">
          <p:sp>
            <p:nvSpPr>
              <p:cNvPr id="2" name="Equation">
                <a:extLst>
                  <a:ext uri="{FF2B5EF4-FFF2-40B4-BE49-F238E27FC236}">
                    <a16:creationId xmlns:a16="http://schemas.microsoft.com/office/drawing/2014/main" id="{7CB72BBA-7B38-BFFF-77B1-7C61F109C3BA}"/>
                  </a:ext>
                </a:extLst>
              </p:cNvPr>
              <p:cNvSpPr txBox="1">
                <a:spLocks noRot="1" noChangeAspect="1" noMove="1" noResize="1" noEditPoints="1" noAdjustHandles="1" noChangeArrowheads="1" noChangeShapeType="1" noTextEdit="1"/>
              </p:cNvSpPr>
              <p:nvPr/>
            </p:nvSpPr>
            <p:spPr>
              <a:xfrm>
                <a:off x="10099153" y="2353469"/>
                <a:ext cx="1766766" cy="1150764"/>
              </a:xfrm>
              <a:prstGeom prst="rect">
                <a:avLst/>
              </a:prstGeom>
              <a:blipFill>
                <a:blip r:embed="rId2"/>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quation">
                <a:extLst>
                  <a:ext uri="{FF2B5EF4-FFF2-40B4-BE49-F238E27FC236}">
                    <a16:creationId xmlns:a16="http://schemas.microsoft.com/office/drawing/2014/main" id="{8B8D75F0-7574-E7EA-43E9-C06DA9216F3E}"/>
                  </a:ext>
                </a:extLst>
              </p:cNvPr>
              <p:cNvSpPr txBox="1"/>
              <p:nvPr/>
            </p:nvSpPr>
            <p:spPr>
              <a:xfrm>
                <a:off x="8561809" y="1027906"/>
                <a:ext cx="3304110" cy="840358"/>
              </a:xfrm>
              <a:prstGeom prst="rect">
                <a:avLst/>
              </a:prstGeom>
              <a:ln w="12700">
                <a:miter lim="400000"/>
              </a:ln>
            </p:spPr>
            <p:txBody>
              <a:bodyPr wrap="none" lIns="0" tIns="0" rIns="0" bIns="0">
                <a:spAutoFit/>
              </a:bodyPr>
              <a:lstStyle/>
              <a:p>
                <a:pPr defTabSz="642915" latinLnBrk="1">
                  <a:defRPr sz="1800"/>
                </a:pPr>
                <a14:m>
                  <m:oMathPara xmlns:m="http://schemas.openxmlformats.org/officeDocument/2006/math">
                    <m:oMathParaPr>
                      <m:jc m:val="centerGroup"/>
                    </m:oMathParaPr>
                    <m:oMath xmlns:m="http://schemas.openxmlformats.org/officeDocument/2006/math">
                      <m:r>
                        <a:rPr sz="2531" i="1">
                          <a:solidFill>
                            <a:srgbClr val="000000"/>
                          </a:solidFill>
                          <a:latin typeface="Cambria Math" panose="02040503050406030204" pitchFamily="18" charset="0"/>
                        </a:rPr>
                        <m:t>𝑘</m:t>
                      </m:r>
                      <m:r>
                        <a:rPr sz="2531" i="1">
                          <a:solidFill>
                            <a:srgbClr val="000000"/>
                          </a:solidFill>
                          <a:latin typeface="Cambria Math" panose="02040503050406030204" pitchFamily="18" charset="0"/>
                        </a:rPr>
                        <m:t>=</m:t>
                      </m:r>
                      <m:r>
                        <a:rPr sz="2531" i="1">
                          <a:solidFill>
                            <a:srgbClr val="000000"/>
                          </a:solidFill>
                          <a:latin typeface="Cambria Math" panose="02040503050406030204" pitchFamily="18" charset="0"/>
                        </a:rPr>
                        <m:t>𝐴</m:t>
                      </m:r>
                      <m:sSup>
                        <m:sSupPr>
                          <m:ctrlPr>
                            <a:rPr sz="2531" i="1">
                              <a:solidFill>
                                <a:srgbClr val="000000"/>
                              </a:solidFill>
                              <a:latin typeface="Cambria Math" panose="02040503050406030204" pitchFamily="18" charset="0"/>
                            </a:rPr>
                          </m:ctrlPr>
                        </m:sSupPr>
                        <m:e>
                          <m:d>
                            <m:dPr>
                              <m:ctrlPr>
                                <a:rPr sz="2531" i="1">
                                  <a:solidFill>
                                    <a:srgbClr val="000000"/>
                                  </a:solidFill>
                                  <a:latin typeface="Cambria Math" panose="02040503050406030204" pitchFamily="18" charset="0"/>
                                </a:rPr>
                              </m:ctrlPr>
                            </m:dPr>
                            <m:e>
                              <m:f>
                                <m:fPr>
                                  <m:ctrlPr>
                                    <a:rPr sz="2531" i="1">
                                      <a:solidFill>
                                        <a:srgbClr val="000000"/>
                                      </a:solidFill>
                                      <a:latin typeface="Cambria Math" panose="02040503050406030204" pitchFamily="18" charset="0"/>
                                    </a:rPr>
                                  </m:ctrlPr>
                                </m:fPr>
                                <m:num>
                                  <m:r>
                                    <a:rPr sz="2531" i="1">
                                      <a:solidFill>
                                        <a:srgbClr val="000000"/>
                                      </a:solidFill>
                                      <a:latin typeface="Cambria Math" panose="02040503050406030204" pitchFamily="18" charset="0"/>
                                    </a:rPr>
                                    <m:t>𝑇</m:t>
                                  </m:r>
                                </m:num>
                                <m:den>
                                  <m:sSub>
                                    <m:sSubPr>
                                      <m:ctrlPr>
                                        <a:rPr sz="2531" i="1">
                                          <a:solidFill>
                                            <a:srgbClr val="000000"/>
                                          </a:solidFill>
                                          <a:latin typeface="Cambria Math" panose="02040503050406030204" pitchFamily="18" charset="0"/>
                                        </a:rPr>
                                      </m:ctrlPr>
                                    </m:sSubPr>
                                    <m:e>
                                      <m:r>
                                        <a:rPr sz="2531" i="1">
                                          <a:solidFill>
                                            <a:srgbClr val="000000"/>
                                          </a:solidFill>
                                          <a:latin typeface="Cambria Math" panose="02040503050406030204" pitchFamily="18" charset="0"/>
                                        </a:rPr>
                                        <m:t>𝑇</m:t>
                                      </m:r>
                                    </m:e>
                                    <m:sub>
                                      <m:r>
                                        <a:rPr sz="2531" i="1">
                                          <a:solidFill>
                                            <a:srgbClr val="000000"/>
                                          </a:solidFill>
                                          <a:latin typeface="Cambria Math" panose="02040503050406030204" pitchFamily="18" charset="0"/>
                                        </a:rPr>
                                        <m:t>0</m:t>
                                      </m:r>
                                    </m:sub>
                                  </m:sSub>
                                </m:den>
                              </m:f>
                            </m:e>
                          </m:d>
                        </m:e>
                        <m:sup>
                          <m:r>
                            <a:rPr sz="2531" i="1">
                              <a:solidFill>
                                <a:srgbClr val="000000"/>
                              </a:solidFill>
                              <a:latin typeface="Cambria Math" panose="02040503050406030204" pitchFamily="18" charset="0"/>
                            </a:rPr>
                            <m:t>𝑛</m:t>
                          </m:r>
                        </m:sup>
                      </m:sSup>
                      <m:r>
                        <m:rPr>
                          <m:sty m:val="p"/>
                        </m:rPr>
                        <a:rPr sz="2531" i="1">
                          <a:solidFill>
                            <a:srgbClr val="000000"/>
                          </a:solidFill>
                          <a:latin typeface="Cambria Math" panose="02040503050406030204" pitchFamily="18" charset="0"/>
                        </a:rPr>
                        <m:t>exp</m:t>
                      </m:r>
                      <m:d>
                        <m:dPr>
                          <m:ctrlPr>
                            <a:rPr sz="2531" i="1">
                              <a:solidFill>
                                <a:srgbClr val="000000"/>
                              </a:solidFill>
                              <a:latin typeface="Cambria Math" panose="02040503050406030204" pitchFamily="18" charset="0"/>
                            </a:rPr>
                          </m:ctrlPr>
                        </m:dPr>
                        <m:e>
                          <m:f>
                            <m:fPr>
                              <m:ctrlPr>
                                <a:rPr sz="2531" i="1">
                                  <a:solidFill>
                                    <a:srgbClr val="000000"/>
                                  </a:solidFill>
                                  <a:latin typeface="Cambria Math" panose="02040503050406030204" pitchFamily="18" charset="0"/>
                                </a:rPr>
                              </m:ctrlPr>
                            </m:fPr>
                            <m:num>
                              <m:r>
                                <a:rPr sz="2531" i="1">
                                  <a:solidFill>
                                    <a:srgbClr val="000000"/>
                                  </a:solidFill>
                                  <a:latin typeface="Cambria Math" panose="02040503050406030204" pitchFamily="18" charset="0"/>
                                </a:rPr>
                                <m:t>−</m:t>
                              </m:r>
                              <m:r>
                                <a:rPr sz="2531" i="1">
                                  <a:solidFill>
                                    <a:srgbClr val="000000"/>
                                  </a:solidFill>
                                  <a:latin typeface="Cambria Math" panose="02040503050406030204" pitchFamily="18" charset="0"/>
                                </a:rPr>
                                <m:t>𝐸𝑎</m:t>
                              </m:r>
                            </m:num>
                            <m:den>
                              <m:r>
                                <a:rPr sz="2531" i="1">
                                  <a:solidFill>
                                    <a:srgbClr val="000000"/>
                                  </a:solidFill>
                                  <a:latin typeface="Cambria Math" panose="02040503050406030204" pitchFamily="18" charset="0"/>
                                </a:rPr>
                                <m:t>𝑅𝑇</m:t>
                              </m:r>
                            </m:den>
                          </m:f>
                        </m:e>
                      </m:d>
                    </m:oMath>
                  </m:oMathPara>
                </a14:m>
                <a:endParaRPr sz="2531" dirty="0"/>
              </a:p>
            </p:txBody>
          </p:sp>
        </mc:Choice>
        <mc:Fallback xmlns="">
          <p:sp>
            <p:nvSpPr>
              <p:cNvPr id="5" name="Equation">
                <a:extLst>
                  <a:ext uri="{FF2B5EF4-FFF2-40B4-BE49-F238E27FC236}">
                    <a16:creationId xmlns:a16="http://schemas.microsoft.com/office/drawing/2014/main" id="{8B8D75F0-7574-E7EA-43E9-C06DA9216F3E}"/>
                  </a:ext>
                </a:extLst>
              </p:cNvPr>
              <p:cNvSpPr txBox="1">
                <a:spLocks noRot="1" noChangeAspect="1" noMove="1" noResize="1" noEditPoints="1" noAdjustHandles="1" noChangeArrowheads="1" noChangeShapeType="1" noTextEdit="1"/>
              </p:cNvSpPr>
              <p:nvPr/>
            </p:nvSpPr>
            <p:spPr>
              <a:xfrm>
                <a:off x="8561809" y="1027906"/>
                <a:ext cx="3304110" cy="840358"/>
              </a:xfrm>
              <a:prstGeom prst="rect">
                <a:avLst/>
              </a:prstGeom>
              <a:blipFill>
                <a:blip r:embed="rId3"/>
                <a:stretch>
                  <a:fillRect b="-10219"/>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18281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805172"/>
            <a:ext cx="10668000" cy="4678204"/>
          </a:xfrm>
          <a:prstGeom prst="rect">
            <a:avLst/>
          </a:prstGeom>
          <a:noFill/>
        </p:spPr>
        <p:txBody>
          <a:bodyPr wrap="square" rtlCol="0">
            <a:spAutoFit/>
          </a:bodyPr>
          <a:lstStyle/>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based on </a:t>
            </a:r>
            <a:r>
              <a:rPr lang="en-US" dirty="0" err="1">
                <a:solidFill>
                  <a:srgbClr val="595959"/>
                </a:solidFill>
                <a:latin typeface="Arial" panose="020B0604020202020204" pitchFamily="34" charset="0"/>
              </a:rPr>
              <a:t>LiquidReactor</a:t>
            </a:r>
            <a:r>
              <a:rPr lang="en-US" dirty="0">
                <a:solidFill>
                  <a:srgbClr val="595959"/>
                </a:solidFill>
                <a:latin typeface="Arial" panose="020B0604020202020204" pitchFamily="34" charset="0"/>
              </a:rPr>
              <a:t>, because we want constant volume</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Ranged Reactors</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Initialize with gas mole fractions, surface coverages, </a:t>
            </a:r>
          </a:p>
          <a:p>
            <a:pPr rtl="0" fontAlgn="base">
              <a:spcBef>
                <a:spcPts val="0"/>
              </a:spcBef>
              <a:spcAft>
                <a:spcPts val="1200"/>
              </a:spcAft>
            </a:pPr>
            <a:r>
              <a:rPr lang="en-US" dirty="0">
                <a:solidFill>
                  <a:srgbClr val="595959"/>
                </a:solidFill>
                <a:latin typeface="Arial" panose="020B0604020202020204" pitchFamily="34" charset="0"/>
              </a:rPr>
              <a:t>surface site density, surface-to-volume ratio, </a:t>
            </a:r>
          </a:p>
          <a:p>
            <a:pPr rtl="0" fontAlgn="base">
              <a:spcBef>
                <a:spcPts val="0"/>
              </a:spcBef>
              <a:spcAft>
                <a:spcPts val="1200"/>
              </a:spcAft>
            </a:pPr>
            <a:r>
              <a:rPr lang="en-US" dirty="0">
                <a:solidFill>
                  <a:srgbClr val="595959"/>
                </a:solidFill>
                <a:latin typeface="Arial" panose="020B0604020202020204" pitchFamily="34" charset="0"/>
              </a:rPr>
              <a:t>and initial P (actual P may vary)</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Solves in terms of number of moles (N) not mole fractions (y)</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Rates are all converted into per-volume basis</a:t>
            </a:r>
          </a:p>
          <a:p>
            <a:pPr rtl="0" fontAlgn="base">
              <a:spcBef>
                <a:spcPts val="0"/>
              </a:spcBef>
              <a:spcAft>
                <a:spcPts val="1200"/>
              </a:spcAft>
              <a:buFont typeface="Arial" panose="020B0604020202020204" pitchFamily="34" charset="0"/>
              <a:buChar char="•"/>
            </a:pPr>
            <a:endParaRPr lang="en-US" dirty="0">
              <a:solidFill>
                <a:srgbClr val="595959"/>
              </a:solidFill>
              <a:latin typeface="Arial" panose="020B0604020202020204" pitchFamily="34" charset="0"/>
            </a:endParaRPr>
          </a:p>
        </p:txBody>
      </p:sp>
      <p:sp>
        <p:nvSpPr>
          <p:cNvPr id="3" name="Title 2"/>
          <p:cNvSpPr>
            <a:spLocks noGrp="1"/>
          </p:cNvSpPr>
          <p:nvPr>
            <p:ph type="title"/>
          </p:nvPr>
        </p:nvSpPr>
        <p:spPr/>
        <p:txBody>
          <a:bodyPr/>
          <a:lstStyle/>
          <a:p>
            <a:r>
              <a:rPr lang="en-US" dirty="0"/>
              <a:t>Reactors</a:t>
            </a:r>
          </a:p>
        </p:txBody>
      </p:sp>
      <p:sp>
        <p:nvSpPr>
          <p:cNvPr id="5" name="TextBox 4">
            <a:extLst>
              <a:ext uri="{FF2B5EF4-FFF2-40B4-BE49-F238E27FC236}">
                <a16:creationId xmlns:a16="http://schemas.microsoft.com/office/drawing/2014/main" id="{150C3EA3-C765-EC30-D99D-C60A5DED47FB}"/>
              </a:ext>
            </a:extLst>
          </p:cNvPr>
          <p:cNvSpPr txBox="1"/>
          <p:nvPr/>
        </p:nvSpPr>
        <p:spPr>
          <a:xfrm>
            <a:off x="7158182" y="683712"/>
            <a:ext cx="5033818" cy="3554819"/>
          </a:xfrm>
          <a:prstGeom prst="rect">
            <a:avLst/>
          </a:prstGeom>
          <a:noFill/>
        </p:spPr>
        <p:txBody>
          <a:bodyPr wrap="square" rtlCol="0">
            <a:spAutoFit/>
          </a:bodyPr>
          <a:lstStyle/>
          <a:p>
            <a:r>
              <a:rPr lang="en-US" sz="1500" dirty="0" err="1">
                <a:latin typeface="Courier New" panose="02070309020205020404" pitchFamily="49" charset="0"/>
                <a:cs typeface="Courier New" panose="02070309020205020404" pitchFamily="49" charset="0"/>
              </a:rPr>
              <a:t>surfaceReactor</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    temperature=(</a:t>
            </a:r>
            <a:r>
              <a:rPr lang="en-US" sz="1500" dirty="0">
                <a:solidFill>
                  <a:srgbClr val="1E7D76"/>
                </a:solidFill>
                <a:latin typeface="Courier New" panose="02070309020205020404" pitchFamily="49" charset="0"/>
                <a:cs typeface="Courier New" panose="02070309020205020404" pitchFamily="49" charset="0"/>
              </a:rPr>
              <a:t>800</a:t>
            </a:r>
            <a:r>
              <a:rPr lang="en-US" sz="1500" dirty="0">
                <a:latin typeface="Courier New" panose="02070309020205020404" pitchFamily="49" charset="0"/>
                <a:cs typeface="Courier New" panose="02070309020205020404" pitchFamily="49" charset="0"/>
              </a:rPr>
              <a:t>,</a:t>
            </a:r>
            <a:r>
              <a:rPr lang="en-US" sz="1500" dirty="0">
                <a:solidFill>
                  <a:srgbClr val="35699B"/>
                </a:solidFill>
                <a:latin typeface="Courier New" panose="02070309020205020404" pitchFamily="49" charset="0"/>
                <a:cs typeface="Courier New" panose="02070309020205020404" pitchFamily="49" charset="0"/>
              </a:rPr>
              <a:t>'K'</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initialPressure</a:t>
            </a:r>
            <a:r>
              <a:rPr lang="en-US" sz="1500" dirty="0">
                <a:latin typeface="Courier New" panose="02070309020205020404" pitchFamily="49" charset="0"/>
                <a:cs typeface="Courier New" panose="02070309020205020404" pitchFamily="49" charset="0"/>
              </a:rPr>
              <a:t>=(</a:t>
            </a:r>
            <a:r>
              <a:rPr lang="en-US" sz="1500" dirty="0">
                <a:solidFill>
                  <a:srgbClr val="1E7D76"/>
                </a:solidFill>
                <a:latin typeface="Courier New" panose="02070309020205020404" pitchFamily="49" charset="0"/>
                <a:cs typeface="Courier New" panose="02070309020205020404" pitchFamily="49" charset="0"/>
              </a:rPr>
              <a:t>1.0</a:t>
            </a:r>
            <a:r>
              <a:rPr lang="en-US" sz="1500" dirty="0">
                <a:latin typeface="Courier New" panose="02070309020205020404" pitchFamily="49" charset="0"/>
                <a:cs typeface="Courier New" panose="02070309020205020404" pitchFamily="49" charset="0"/>
              </a:rPr>
              <a:t>, </a:t>
            </a:r>
            <a:r>
              <a:rPr lang="en-US" sz="1500" dirty="0">
                <a:solidFill>
                  <a:srgbClr val="35699B"/>
                </a:solidFill>
                <a:latin typeface="Courier New" panose="02070309020205020404" pitchFamily="49" charset="0"/>
                <a:cs typeface="Courier New" panose="02070309020205020404" pitchFamily="49" charset="0"/>
              </a:rPr>
              <a:t>'bar'</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initialGasMoleFractions</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        </a:t>
            </a:r>
            <a:r>
              <a:rPr lang="en-US" sz="1500" dirty="0">
                <a:solidFill>
                  <a:srgbClr val="35699B"/>
                </a:solidFill>
                <a:latin typeface="Courier New" panose="02070309020205020404" pitchFamily="49" charset="0"/>
                <a:cs typeface="Courier New" panose="02070309020205020404" pitchFamily="49" charset="0"/>
              </a:rPr>
              <a:t>"CH4"</a:t>
            </a:r>
            <a:r>
              <a:rPr lang="en-US" sz="1500" dirty="0">
                <a:latin typeface="Courier New" panose="02070309020205020404" pitchFamily="49" charset="0"/>
                <a:cs typeface="Courier New" panose="02070309020205020404" pitchFamily="49" charset="0"/>
              </a:rPr>
              <a:t>: </a:t>
            </a:r>
            <a:r>
              <a:rPr lang="en-US" sz="1500" dirty="0">
                <a:solidFill>
                  <a:srgbClr val="1E7D76"/>
                </a:solidFill>
                <a:latin typeface="Courier New" panose="02070309020205020404" pitchFamily="49" charset="0"/>
                <a:cs typeface="Courier New" panose="02070309020205020404" pitchFamily="49" charset="0"/>
              </a:rPr>
              <a:t>0.0500</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        </a:t>
            </a:r>
            <a:r>
              <a:rPr lang="en-US" sz="1500" dirty="0">
                <a:solidFill>
                  <a:srgbClr val="35699B"/>
                </a:solidFill>
                <a:latin typeface="Courier New" panose="02070309020205020404" pitchFamily="49" charset="0"/>
                <a:cs typeface="Courier New" panose="02070309020205020404" pitchFamily="49" charset="0"/>
              </a:rPr>
              <a:t>"O2"</a:t>
            </a:r>
            <a:r>
              <a:rPr lang="en-US" sz="1500" dirty="0">
                <a:latin typeface="Courier New" panose="02070309020205020404" pitchFamily="49" charset="0"/>
                <a:cs typeface="Courier New" panose="02070309020205020404" pitchFamily="49" charset="0"/>
              </a:rPr>
              <a:t>: </a:t>
            </a:r>
            <a:r>
              <a:rPr lang="en-US" sz="1500" dirty="0">
                <a:solidFill>
                  <a:srgbClr val="1E7D76"/>
                </a:solidFill>
                <a:latin typeface="Courier New" panose="02070309020205020404" pitchFamily="49" charset="0"/>
                <a:cs typeface="Courier New" panose="02070309020205020404" pitchFamily="49" charset="0"/>
              </a:rPr>
              <a:t>0.1995</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        </a:t>
            </a:r>
            <a:r>
              <a:rPr lang="en-US" sz="1500" dirty="0">
                <a:solidFill>
                  <a:srgbClr val="35699B"/>
                </a:solidFill>
                <a:latin typeface="Courier New" panose="02070309020205020404" pitchFamily="49" charset="0"/>
                <a:cs typeface="Courier New" panose="02070309020205020404" pitchFamily="49" charset="0"/>
              </a:rPr>
              <a:t>"N2"</a:t>
            </a:r>
            <a:r>
              <a:rPr lang="en-US" sz="1500" dirty="0">
                <a:latin typeface="Courier New" panose="02070309020205020404" pitchFamily="49" charset="0"/>
                <a:cs typeface="Courier New" panose="02070309020205020404" pitchFamily="49" charset="0"/>
              </a:rPr>
              <a:t>: </a:t>
            </a:r>
            <a:r>
              <a:rPr lang="en-US" sz="1500" dirty="0">
                <a:solidFill>
                  <a:srgbClr val="1E7D76"/>
                </a:solidFill>
                <a:latin typeface="Courier New" panose="02070309020205020404" pitchFamily="49" charset="0"/>
                <a:cs typeface="Courier New" panose="02070309020205020404" pitchFamily="49" charset="0"/>
              </a:rPr>
              <a:t>0.7505</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    },</a:t>
            </a:r>
          </a:p>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initialSurfaceCoverages</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        </a:t>
            </a:r>
            <a:r>
              <a:rPr lang="en-US" sz="1500" dirty="0">
                <a:solidFill>
                  <a:srgbClr val="35699B"/>
                </a:solidFill>
                <a:latin typeface="Courier New" panose="02070309020205020404" pitchFamily="49" charset="0"/>
                <a:cs typeface="Courier New" panose="02070309020205020404" pitchFamily="49" charset="0"/>
              </a:rPr>
              <a:t>"X"</a:t>
            </a:r>
            <a:r>
              <a:rPr lang="en-US" sz="1500" dirty="0">
                <a:latin typeface="Courier New" panose="02070309020205020404" pitchFamily="49" charset="0"/>
                <a:cs typeface="Courier New" panose="02070309020205020404" pitchFamily="49" charset="0"/>
              </a:rPr>
              <a:t>: </a:t>
            </a:r>
            <a:r>
              <a:rPr lang="en-US" sz="1500" dirty="0">
                <a:solidFill>
                  <a:srgbClr val="1E7D76"/>
                </a:solidFill>
                <a:latin typeface="Courier New" panose="02070309020205020404" pitchFamily="49" charset="0"/>
                <a:cs typeface="Courier New" panose="02070309020205020404" pitchFamily="49" charset="0"/>
              </a:rPr>
              <a:t>1.0</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    },</a:t>
            </a:r>
          </a:p>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surfaceVolumeRatio</a:t>
            </a:r>
            <a:r>
              <a:rPr lang="en-US" sz="1500" dirty="0">
                <a:latin typeface="Courier New" panose="02070309020205020404" pitchFamily="49" charset="0"/>
                <a:cs typeface="Courier New" panose="02070309020205020404" pitchFamily="49" charset="0"/>
              </a:rPr>
              <a:t>=(</a:t>
            </a:r>
            <a:r>
              <a:rPr lang="en-US" sz="1500" dirty="0">
                <a:solidFill>
                  <a:srgbClr val="1E7D76"/>
                </a:solidFill>
                <a:latin typeface="Courier New" panose="02070309020205020404" pitchFamily="49" charset="0"/>
                <a:cs typeface="Courier New" panose="02070309020205020404" pitchFamily="49" charset="0"/>
              </a:rPr>
              <a:t>1.0e4</a:t>
            </a:r>
            <a:r>
              <a:rPr lang="en-US" sz="1500" dirty="0">
                <a:latin typeface="Courier New" panose="02070309020205020404" pitchFamily="49" charset="0"/>
                <a:cs typeface="Courier New" panose="02070309020205020404" pitchFamily="49" charset="0"/>
              </a:rPr>
              <a:t>, </a:t>
            </a:r>
            <a:r>
              <a:rPr lang="en-US" sz="1500" dirty="0">
                <a:solidFill>
                  <a:srgbClr val="35699B"/>
                </a:solidFill>
                <a:latin typeface="Courier New" panose="02070309020205020404" pitchFamily="49" charset="0"/>
                <a:cs typeface="Courier New" panose="02070309020205020404" pitchFamily="49" charset="0"/>
              </a:rPr>
              <a:t>'m^-1'</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terminationConversion</a:t>
            </a:r>
            <a:r>
              <a:rPr lang="en-US" sz="1500" dirty="0">
                <a:latin typeface="Courier New" panose="02070309020205020404" pitchFamily="49" charset="0"/>
                <a:cs typeface="Courier New" panose="02070309020205020404" pitchFamily="49" charset="0"/>
              </a:rPr>
              <a:t> = { </a:t>
            </a:r>
            <a:r>
              <a:rPr lang="en-US" sz="1500" dirty="0">
                <a:solidFill>
                  <a:srgbClr val="35699B"/>
                </a:solidFill>
                <a:latin typeface="Courier New" panose="02070309020205020404" pitchFamily="49" charset="0"/>
                <a:cs typeface="Courier New" panose="02070309020205020404" pitchFamily="49" charset="0"/>
              </a:rPr>
              <a:t>"CH4"</a:t>
            </a:r>
            <a:r>
              <a:rPr lang="en-US" sz="1500" dirty="0">
                <a:latin typeface="Courier New" panose="02070309020205020404" pitchFamily="49" charset="0"/>
                <a:cs typeface="Courier New" panose="02070309020205020404" pitchFamily="49" charset="0"/>
              </a:rPr>
              <a:t>:</a:t>
            </a:r>
            <a:r>
              <a:rPr lang="en-US" sz="1500" dirty="0">
                <a:solidFill>
                  <a:srgbClr val="1E7D76"/>
                </a:solidFill>
                <a:latin typeface="Courier New" panose="02070309020205020404" pitchFamily="49" charset="0"/>
                <a:cs typeface="Courier New" panose="02070309020205020404" pitchFamily="49" charset="0"/>
              </a:rPr>
              <a:t>0.9</a:t>
            </a:r>
            <a:r>
              <a:rPr lang="en-US" sz="1500" dirty="0">
                <a:latin typeface="Courier New" panose="02070309020205020404" pitchFamily="49" charset="0"/>
                <a:cs typeface="Courier New" panose="02070309020205020404" pitchFamily="49" charset="0"/>
              </a:rPr>
              <a:t> },</a:t>
            </a:r>
          </a:p>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terminationRateRatio</a:t>
            </a:r>
            <a:r>
              <a:rPr lang="en-US" sz="1500" dirty="0">
                <a:latin typeface="Courier New" panose="02070309020205020404" pitchFamily="49" charset="0"/>
                <a:cs typeface="Courier New" panose="02070309020205020404" pitchFamily="49" charset="0"/>
              </a:rPr>
              <a:t>=</a:t>
            </a:r>
            <a:r>
              <a:rPr lang="en-US" sz="1500" dirty="0">
                <a:solidFill>
                  <a:srgbClr val="1E7D76"/>
                </a:solidFill>
                <a:latin typeface="Courier New" panose="02070309020205020404" pitchFamily="49" charset="0"/>
                <a:cs typeface="Courier New" panose="02070309020205020404" pitchFamily="49" charset="0"/>
              </a:rPr>
              <a:t>0.01</a:t>
            </a:r>
          </a:p>
          <a:p>
            <a:r>
              <a:rPr lang="en-US" sz="15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931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620645"/>
            <a:ext cx="10515600" cy="1325563"/>
          </a:xfrm>
        </p:spPr>
        <p:txBody>
          <a:bodyPr/>
          <a:lstStyle/>
          <a:p>
            <a:pPr algn="ctr"/>
            <a:r>
              <a:rPr lang="en-US" dirty="0"/>
              <a:t>6. RMG-Cat demo &amp; hands-on session</a:t>
            </a:r>
          </a:p>
        </p:txBody>
      </p:sp>
    </p:spTree>
    <p:extLst>
      <p:ext uri="{BB962C8B-B14F-4D97-AF65-F5344CB8AC3E}">
        <p14:creationId xmlns:p14="http://schemas.microsoft.com/office/powerpoint/2010/main" val="346552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1056640"/>
            <a:ext cx="10668000" cy="4847481"/>
          </a:xfrm>
          <a:prstGeom prst="rect">
            <a:avLst/>
          </a:prstGeom>
          <a:noFill/>
        </p:spPr>
        <p:txBody>
          <a:bodyPr wrap="square" rtlCol="0">
            <a:spAutoFit/>
          </a:bodyPr>
          <a:lstStyle/>
          <a:p>
            <a:pPr rtl="0" fontAlgn="base">
              <a:spcBef>
                <a:spcPts val="0"/>
              </a:spcBef>
              <a:spcAft>
                <a:spcPts val="2400"/>
              </a:spcAft>
              <a:buFont typeface="Arial" panose="020B0604020202020204" pitchFamily="34" charset="0"/>
              <a:buChar char="•"/>
            </a:pPr>
            <a:r>
              <a:rPr lang="en-US" dirty="0">
                <a:solidFill>
                  <a:srgbClr val="595959"/>
                </a:solidFill>
                <a:latin typeface="Arial" panose="020B0604020202020204" pitchFamily="34" charset="0"/>
              </a:rPr>
              <a:t>Input species: CO</a:t>
            </a:r>
            <a:r>
              <a:rPr lang="en-US" baseline="-25000" dirty="0">
                <a:solidFill>
                  <a:srgbClr val="595959"/>
                </a:solidFill>
                <a:latin typeface="Arial" panose="020B0604020202020204" pitchFamily="34" charset="0"/>
              </a:rPr>
              <a:t>2</a:t>
            </a:r>
            <a:r>
              <a:rPr lang="en-US" dirty="0">
                <a:solidFill>
                  <a:srgbClr val="595959"/>
                </a:solidFill>
                <a:latin typeface="Arial" panose="020B0604020202020204" pitchFamily="34" charset="0"/>
              </a:rPr>
              <a:t>, H</a:t>
            </a:r>
            <a:r>
              <a:rPr lang="en-US" baseline="-25000" dirty="0">
                <a:solidFill>
                  <a:srgbClr val="595959"/>
                </a:solidFill>
                <a:latin typeface="Arial" panose="020B0604020202020204" pitchFamily="34" charset="0"/>
              </a:rPr>
              <a:t>2</a:t>
            </a:r>
            <a:endParaRPr lang="en-US" dirty="0">
              <a:solidFill>
                <a:srgbClr val="595959"/>
              </a:solidFill>
              <a:latin typeface="Arial" panose="020B0604020202020204" pitchFamily="34" charset="0"/>
            </a:endParaRPr>
          </a:p>
          <a:p>
            <a:pPr rtl="0" fontAlgn="base">
              <a:lnSpc>
                <a:spcPct val="150000"/>
              </a:lnSpc>
              <a:spcBef>
                <a:spcPts val="0"/>
              </a:spcBef>
              <a:spcAft>
                <a:spcPts val="600"/>
              </a:spcAft>
              <a:buFont typeface="Arial" panose="020B0604020202020204" pitchFamily="34" charset="0"/>
              <a:buChar char="•"/>
            </a:pPr>
            <a:r>
              <a:rPr lang="en-US" dirty="0">
                <a:solidFill>
                  <a:srgbClr val="595959"/>
                </a:solidFill>
                <a:latin typeface="Arial" panose="020B0604020202020204" pitchFamily="34" charset="0"/>
              </a:rPr>
              <a:t>Ni(111)</a:t>
            </a:r>
          </a:p>
          <a:p>
            <a:pPr lvl="1" fontAlgn="base">
              <a:spcAft>
                <a:spcPts val="600"/>
              </a:spcAft>
              <a:buFont typeface="Arial" panose="020B0604020202020204" pitchFamily="34" charset="0"/>
              <a:buChar char="•"/>
            </a:pPr>
            <a:r>
              <a:rPr lang="en-US" sz="1600" dirty="0">
                <a:solidFill>
                  <a:srgbClr val="595959"/>
                </a:solidFill>
                <a:latin typeface="Arial" panose="020B0604020202020204" pitchFamily="34" charset="0"/>
              </a:rPr>
              <a:t>'H':(-2.76, 'eV/molecule'),</a:t>
            </a:r>
          </a:p>
          <a:p>
            <a:pPr lvl="1" fontAlgn="base">
              <a:spcAft>
                <a:spcPts val="600"/>
              </a:spcAft>
              <a:buFont typeface="Arial" panose="020B0604020202020204" pitchFamily="34" charset="0"/>
              <a:buChar char="•"/>
            </a:pPr>
            <a:r>
              <a:rPr lang="en-US" sz="1600" dirty="0">
                <a:solidFill>
                  <a:srgbClr val="595959"/>
                </a:solidFill>
                <a:latin typeface="Arial" panose="020B0604020202020204" pitchFamily="34" charset="0"/>
              </a:rPr>
              <a:t>'C':(-6.45, 'eV/molecule'),</a:t>
            </a:r>
          </a:p>
          <a:p>
            <a:pPr lvl="1" fontAlgn="base">
              <a:spcAft>
                <a:spcPts val="600"/>
              </a:spcAft>
              <a:buFont typeface="Arial" panose="020B0604020202020204" pitchFamily="34" charset="0"/>
              <a:buChar char="•"/>
            </a:pPr>
            <a:r>
              <a:rPr lang="en-US" sz="1600" dirty="0">
                <a:solidFill>
                  <a:srgbClr val="595959"/>
                </a:solidFill>
                <a:latin typeface="Arial" panose="020B0604020202020204" pitchFamily="34" charset="0"/>
              </a:rPr>
              <a:t>‘O':(-4.70, 'eV/molecule’)</a:t>
            </a:r>
          </a:p>
          <a:p>
            <a:pPr lvl="1" fontAlgn="base">
              <a:spcAft>
                <a:spcPts val="2400"/>
              </a:spcAft>
              <a:buFont typeface="Arial" panose="020B0604020202020204" pitchFamily="34" charset="0"/>
              <a:buChar char="•"/>
            </a:pPr>
            <a:r>
              <a:rPr lang="en-US" sz="1600" dirty="0">
                <a:solidFill>
                  <a:srgbClr val="595959"/>
                </a:solidFill>
                <a:latin typeface="Arial" panose="020B0604020202020204" pitchFamily="34" charset="0"/>
              </a:rPr>
              <a:t>Surface site density 3.16e-9 mol/cm</a:t>
            </a:r>
            <a:r>
              <a:rPr lang="en-US" sz="1600" baseline="30000" dirty="0">
                <a:solidFill>
                  <a:srgbClr val="595959"/>
                </a:solidFill>
                <a:latin typeface="Arial" panose="020B0604020202020204" pitchFamily="34" charset="0"/>
              </a:rPr>
              <a:t>2</a:t>
            </a:r>
          </a:p>
          <a:p>
            <a:pPr rtl="0" fontAlgn="base">
              <a:spcBef>
                <a:spcPts val="0"/>
              </a:spcBef>
              <a:spcAft>
                <a:spcPts val="600"/>
              </a:spcAft>
              <a:buFont typeface="Arial" panose="020B0604020202020204" pitchFamily="34" charset="0"/>
              <a:buChar char="•"/>
            </a:pPr>
            <a:r>
              <a:rPr lang="en-US" dirty="0">
                <a:solidFill>
                  <a:srgbClr val="595959"/>
                </a:solidFill>
                <a:latin typeface="Arial" panose="020B0604020202020204" pitchFamily="34" charset="0"/>
              </a:rPr>
              <a:t>Include the following reaction libraries</a:t>
            </a:r>
          </a:p>
          <a:p>
            <a:pPr lvl="1" fontAlgn="base">
              <a:spcAft>
                <a:spcPts val="2400"/>
              </a:spcAft>
              <a:buFont typeface="Arial" panose="020B0604020202020204" pitchFamily="34" charset="0"/>
              <a:buChar char="•"/>
            </a:pPr>
            <a:r>
              <a:rPr lang="en-US" sz="1600" dirty="0">
                <a:solidFill>
                  <a:srgbClr val="595959"/>
                </a:solidFill>
                <a:latin typeface="Arial" panose="020B0604020202020204" pitchFamily="34" charset="0"/>
              </a:rPr>
              <a:t>Surface/</a:t>
            </a:r>
            <a:r>
              <a:rPr lang="en-US" sz="1600" dirty="0" err="1">
                <a:solidFill>
                  <a:srgbClr val="595959"/>
                </a:solidFill>
                <a:latin typeface="Arial" panose="020B0604020202020204" pitchFamily="34" charset="0"/>
              </a:rPr>
              <a:t>Deutschmann_Ni</a:t>
            </a:r>
            <a:endParaRPr lang="en-US" sz="1600" dirty="0">
              <a:solidFill>
                <a:srgbClr val="595959"/>
              </a:solidFill>
              <a:latin typeface="Arial" panose="020B0604020202020204" pitchFamily="34" charset="0"/>
            </a:endParaRPr>
          </a:p>
          <a:p>
            <a:pPr rtl="0" fontAlgn="base">
              <a:spcBef>
                <a:spcPts val="0"/>
              </a:spcBef>
              <a:spcAft>
                <a:spcPts val="600"/>
              </a:spcAft>
              <a:buFont typeface="Arial" panose="020B0604020202020204" pitchFamily="34" charset="0"/>
              <a:buChar char="•"/>
            </a:pPr>
            <a:r>
              <a:rPr lang="en-US" dirty="0">
                <a:solidFill>
                  <a:srgbClr val="595959"/>
                </a:solidFill>
                <a:latin typeface="Arial" panose="020B0604020202020204" pitchFamily="34" charset="0"/>
              </a:rPr>
              <a:t>Conditions</a:t>
            </a:r>
          </a:p>
          <a:p>
            <a:pPr lvl="1" fontAlgn="base">
              <a:spcAft>
                <a:spcPts val="600"/>
              </a:spcAft>
              <a:buFont typeface="Arial" panose="020B0604020202020204" pitchFamily="34" charset="0"/>
              <a:buChar char="•"/>
            </a:pPr>
            <a:r>
              <a:rPr lang="en-US" sz="1600" dirty="0">
                <a:solidFill>
                  <a:srgbClr val="595959"/>
                </a:solidFill>
                <a:latin typeface="Arial" panose="020B0604020202020204" pitchFamily="34" charset="0"/>
              </a:rPr>
              <a:t>T=673K, p=1 bar</a:t>
            </a:r>
          </a:p>
          <a:p>
            <a:pPr lvl="1" fontAlgn="base">
              <a:spcAft>
                <a:spcPts val="600"/>
              </a:spcAft>
              <a:buFont typeface="Arial" panose="020B0604020202020204" pitchFamily="34" charset="0"/>
              <a:buChar char="•"/>
            </a:pPr>
            <a:r>
              <a:rPr lang="en-US" sz="1600" dirty="0">
                <a:solidFill>
                  <a:srgbClr val="595959"/>
                </a:solidFill>
                <a:latin typeface="Arial" panose="020B0604020202020204" pitchFamily="34" charset="0"/>
              </a:rPr>
              <a:t>Initial composition H</a:t>
            </a:r>
            <a:r>
              <a:rPr lang="en-US" sz="1600" baseline="-25000" dirty="0">
                <a:solidFill>
                  <a:srgbClr val="595959"/>
                </a:solidFill>
                <a:latin typeface="Arial" panose="020B0604020202020204" pitchFamily="34" charset="0"/>
              </a:rPr>
              <a:t>2</a:t>
            </a:r>
            <a:r>
              <a:rPr lang="en-US" sz="1600" dirty="0">
                <a:solidFill>
                  <a:srgbClr val="595959"/>
                </a:solidFill>
                <a:latin typeface="Arial" panose="020B0604020202020204" pitchFamily="34" charset="0"/>
              </a:rPr>
              <a:t> = 4 mol, CO</a:t>
            </a:r>
            <a:r>
              <a:rPr lang="en-US" sz="1600" baseline="-25000" dirty="0">
                <a:solidFill>
                  <a:srgbClr val="595959"/>
                </a:solidFill>
                <a:latin typeface="Arial" panose="020B0604020202020204" pitchFamily="34" charset="0"/>
              </a:rPr>
              <a:t>2</a:t>
            </a:r>
            <a:r>
              <a:rPr lang="en-US" sz="1600" dirty="0">
                <a:solidFill>
                  <a:srgbClr val="595959"/>
                </a:solidFill>
                <a:latin typeface="Arial" panose="020B0604020202020204" pitchFamily="34" charset="0"/>
              </a:rPr>
              <a:t>=1 mol </a:t>
            </a:r>
          </a:p>
          <a:p>
            <a:pPr lvl="1" fontAlgn="base">
              <a:spcAft>
                <a:spcPts val="600"/>
              </a:spcAft>
              <a:buFont typeface="Arial" panose="020B0604020202020204" pitchFamily="34" charset="0"/>
              <a:buChar char="•"/>
            </a:pPr>
            <a:r>
              <a:rPr lang="en-US" sz="1600" dirty="0">
                <a:solidFill>
                  <a:srgbClr val="595959"/>
                </a:solidFill>
                <a:latin typeface="Arial" panose="020B0604020202020204" pitchFamily="34" charset="0"/>
              </a:rPr>
              <a:t>Termination criterion: 90% CO</a:t>
            </a:r>
            <a:r>
              <a:rPr lang="en-US" sz="1600" baseline="-25000" dirty="0">
                <a:solidFill>
                  <a:srgbClr val="595959"/>
                </a:solidFill>
                <a:latin typeface="Arial" panose="020B0604020202020204" pitchFamily="34" charset="0"/>
              </a:rPr>
              <a:t>2</a:t>
            </a:r>
            <a:r>
              <a:rPr lang="en-US" sz="1600" dirty="0">
                <a:solidFill>
                  <a:srgbClr val="595959"/>
                </a:solidFill>
                <a:latin typeface="Arial" panose="020B0604020202020204" pitchFamily="34" charset="0"/>
              </a:rPr>
              <a:t> conversion</a:t>
            </a:r>
          </a:p>
        </p:txBody>
      </p:sp>
      <p:sp>
        <p:nvSpPr>
          <p:cNvPr id="3" name="Title 2"/>
          <p:cNvSpPr>
            <a:spLocks noGrp="1"/>
          </p:cNvSpPr>
          <p:nvPr>
            <p:ph type="title"/>
          </p:nvPr>
        </p:nvSpPr>
        <p:spPr>
          <a:xfrm>
            <a:off x="838200" y="212725"/>
            <a:ext cx="10515600" cy="843915"/>
          </a:xfrm>
        </p:spPr>
        <p:txBody>
          <a:bodyPr>
            <a:normAutofit/>
          </a:bodyPr>
          <a:lstStyle/>
          <a:p>
            <a:r>
              <a:rPr lang="en-US" sz="3200" dirty="0"/>
              <a:t>Exercise 4: CO</a:t>
            </a:r>
            <a:r>
              <a:rPr lang="en-US" sz="3200" baseline="-25000" dirty="0"/>
              <a:t>2</a:t>
            </a:r>
            <a:r>
              <a:rPr lang="en-US" sz="3200" dirty="0"/>
              <a:t> hydrogenation on Ni(111)</a:t>
            </a:r>
          </a:p>
        </p:txBody>
      </p:sp>
      <p:sp>
        <p:nvSpPr>
          <p:cNvPr id="2" name="Rectangle 1">
            <a:extLst>
              <a:ext uri="{FF2B5EF4-FFF2-40B4-BE49-F238E27FC236}">
                <a16:creationId xmlns:a16="http://schemas.microsoft.com/office/drawing/2014/main" id="{41987A68-E3A6-D927-CD8C-EECBBD0A037A}"/>
              </a:ext>
            </a:extLst>
          </p:cNvPr>
          <p:cNvSpPr/>
          <p:nvPr/>
        </p:nvSpPr>
        <p:spPr>
          <a:xfrm>
            <a:off x="7103351" y="1179939"/>
            <a:ext cx="4794009" cy="1200329"/>
          </a:xfrm>
          <a:prstGeom prst="rect">
            <a:avLst/>
          </a:prstGeom>
        </p:spPr>
        <p:txBody>
          <a:bodyPr wrap="square">
            <a:spAutoFit/>
          </a:bodyPr>
          <a:lstStyle/>
          <a:p>
            <a:r>
              <a:rPr lang="en-US" dirty="0">
                <a:latin typeface="Gill Sans Light" panose="020B0302020104020203" pitchFamily="34" charset="-79"/>
                <a:cs typeface="Gill Sans Light" panose="020B0302020104020203" pitchFamily="34" charset="-79"/>
              </a:rPr>
              <a:t>Checkout the generated files</a:t>
            </a:r>
          </a:p>
          <a:p>
            <a:pPr marL="342900" indent="-342900">
              <a:buFont typeface="Arial" panose="020B0604020202020204" pitchFamily="34" charset="0"/>
              <a:buChar char="•"/>
            </a:pPr>
            <a:r>
              <a:rPr lang="en-US" dirty="0">
                <a:latin typeface="Gill Sans Light" panose="020B0302020104020203" pitchFamily="34" charset="-79"/>
                <a:cs typeface="Gill Sans Light" panose="020B0302020104020203" pitchFamily="34" charset="-79"/>
              </a:rPr>
              <a:t>output.html (output_edge.html)</a:t>
            </a:r>
          </a:p>
          <a:p>
            <a:pPr marL="342900" indent="-342900">
              <a:buFont typeface="Arial" panose="020B0604020202020204" pitchFamily="34" charset="0"/>
              <a:buChar char="•"/>
            </a:pPr>
            <a:r>
              <a:rPr lang="en-US" dirty="0">
                <a:latin typeface="Gill Sans Light" panose="020B0302020104020203" pitchFamily="34" charset="-79"/>
                <a:cs typeface="Gill Sans Light" panose="020B0302020104020203" pitchFamily="34" charset="-79"/>
              </a:rPr>
              <a:t>Simulation results (folder solver)</a:t>
            </a:r>
          </a:p>
          <a:p>
            <a:pPr marL="342900" indent="-342900">
              <a:buFont typeface="Arial" panose="020B0604020202020204" pitchFamily="34" charset="0"/>
              <a:buChar char="•"/>
            </a:pPr>
            <a:r>
              <a:rPr lang="en-US" dirty="0">
                <a:latin typeface="Gill Sans Light" panose="020B0302020104020203" pitchFamily="34" charset="-79"/>
                <a:cs typeface="Gill Sans Light" panose="020B0302020104020203" pitchFamily="34" charset="-79"/>
              </a:rPr>
              <a:t>What are the main products?</a:t>
            </a:r>
          </a:p>
        </p:txBody>
      </p:sp>
      <p:sp>
        <p:nvSpPr>
          <p:cNvPr id="6" name="Rectangle 5">
            <a:extLst>
              <a:ext uri="{FF2B5EF4-FFF2-40B4-BE49-F238E27FC236}">
                <a16:creationId xmlns:a16="http://schemas.microsoft.com/office/drawing/2014/main" id="{D71263B1-20D7-0DAB-7327-175EA5EF7E3F}"/>
              </a:ext>
            </a:extLst>
          </p:cNvPr>
          <p:cNvSpPr/>
          <p:nvPr/>
        </p:nvSpPr>
        <p:spPr>
          <a:xfrm>
            <a:off x="7103350" y="3333859"/>
            <a:ext cx="4794009" cy="1231106"/>
          </a:xfrm>
          <a:prstGeom prst="rect">
            <a:avLst/>
          </a:prstGeom>
        </p:spPr>
        <p:txBody>
          <a:bodyPr wrap="square">
            <a:spAutoFit/>
          </a:bodyPr>
          <a:lstStyle/>
          <a:p>
            <a:r>
              <a:rPr lang="de-DE" dirty="0">
                <a:latin typeface="Gill Sans Light" panose="020B0302020104020203" pitchFamily="34" charset="-79"/>
                <a:cs typeface="Gill Sans Light" panose="020B0302020104020203" pitchFamily="34" charset="-79"/>
              </a:rPr>
              <a:t>T</a:t>
            </a:r>
            <a:r>
              <a:rPr lang="en-US" dirty="0">
                <a:latin typeface="Gill Sans Light" panose="020B0302020104020203" pitchFamily="34" charset="-79"/>
                <a:cs typeface="Gill Sans Light" panose="020B0302020104020203" pitchFamily="34" charset="-79"/>
              </a:rPr>
              <a:t>asks</a:t>
            </a:r>
          </a:p>
          <a:p>
            <a:pPr marL="342900" indent="-342900">
              <a:buFont typeface="Arial" panose="020B0604020202020204" pitchFamily="34" charset="0"/>
              <a:buChar char="•"/>
            </a:pPr>
            <a:r>
              <a:rPr lang="en-US" dirty="0">
                <a:latin typeface="Gill Sans Light" panose="020B0302020104020203" pitchFamily="34" charset="-79"/>
                <a:cs typeface="Gill Sans Light" panose="020B0302020104020203" pitchFamily="34" charset="-79"/>
              </a:rPr>
              <a:t>Increase or decrease temperature (easy)</a:t>
            </a:r>
          </a:p>
          <a:p>
            <a:pPr marL="342900" indent="-342900">
              <a:buFont typeface="Arial" panose="020B0604020202020204" pitchFamily="34" charset="0"/>
              <a:buChar char="•"/>
            </a:pPr>
            <a:r>
              <a:rPr lang="en-US" dirty="0">
                <a:latin typeface="Gill Sans Light" panose="020B0302020104020203" pitchFamily="34" charset="-79"/>
                <a:cs typeface="Gill Sans Light" panose="020B0302020104020203" pitchFamily="34" charset="-79"/>
              </a:rPr>
              <a:t>Change the metal to Ru0001 (advanced)</a:t>
            </a:r>
          </a:p>
          <a:p>
            <a:pPr marL="342900" indent="-342900">
              <a:buFont typeface="Arial" panose="020B0604020202020204" pitchFamily="34" charset="0"/>
              <a:buChar char="•"/>
            </a:pPr>
            <a:endParaRPr lang="en-US" sz="2000" dirty="0">
              <a:latin typeface="Gill Sans Light" panose="020B0302020104020203" pitchFamily="34" charset="-79"/>
              <a:cs typeface="Gill Sans Light" panose="020B0302020104020203" pitchFamily="34" charset="-79"/>
            </a:endParaRPr>
          </a:p>
        </p:txBody>
      </p:sp>
      <p:sp>
        <p:nvSpPr>
          <p:cNvPr id="5" name="TextBox 4">
            <a:extLst>
              <a:ext uri="{FF2B5EF4-FFF2-40B4-BE49-F238E27FC236}">
                <a16:creationId xmlns:a16="http://schemas.microsoft.com/office/drawing/2014/main" id="{3E4BB462-3643-7315-DA31-C500DF746B24}"/>
              </a:ext>
            </a:extLst>
          </p:cNvPr>
          <p:cNvSpPr txBox="1"/>
          <p:nvPr/>
        </p:nvSpPr>
        <p:spPr>
          <a:xfrm>
            <a:off x="7234744" y="4739554"/>
            <a:ext cx="3533732" cy="861774"/>
          </a:xfrm>
          <a:prstGeom prst="rect">
            <a:avLst/>
          </a:prstGeom>
          <a:noFill/>
        </p:spPr>
        <p:txBody>
          <a:bodyPr wrap="square" rtlCol="0">
            <a:spAutoFit/>
          </a:bodyPr>
          <a:lstStyle/>
          <a:p>
            <a:r>
              <a:rPr lang="en-US" sz="1600" dirty="0" err="1">
                <a:latin typeface="Courier New" panose="02070309020205020404" pitchFamily="49" charset="0"/>
                <a:cs typeface="Courier New" panose="02070309020205020404" pitchFamily="49" charset="0"/>
              </a:rPr>
              <a:t>catalystProperties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metal = ‘Ru0001’</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5547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1056640"/>
            <a:ext cx="10668000" cy="5201424"/>
          </a:xfrm>
          <a:prstGeom prst="rect">
            <a:avLst/>
          </a:prstGeom>
          <a:noFill/>
        </p:spPr>
        <p:txBody>
          <a:bodyPr wrap="square" rtlCol="0">
            <a:spAutoFit/>
          </a:bodyPr>
          <a:lstStyle/>
          <a:p>
            <a:pPr rtl="0" fontAlgn="base">
              <a:spcBef>
                <a:spcPts val="0"/>
              </a:spcBef>
              <a:spcAft>
                <a:spcPts val="2400"/>
              </a:spcAft>
              <a:buFont typeface="Arial" panose="020B0604020202020204" pitchFamily="34" charset="0"/>
              <a:buChar char="•"/>
            </a:pPr>
            <a:r>
              <a:rPr lang="en-US" dirty="0">
                <a:solidFill>
                  <a:srgbClr val="595959"/>
                </a:solidFill>
                <a:latin typeface="Arial" panose="020B0604020202020204" pitchFamily="34" charset="0"/>
              </a:rPr>
              <a:t>Input species: CO, H</a:t>
            </a:r>
            <a:r>
              <a:rPr lang="en-US" baseline="-25000" dirty="0">
                <a:solidFill>
                  <a:srgbClr val="595959"/>
                </a:solidFill>
                <a:latin typeface="Arial" panose="020B0604020202020204" pitchFamily="34" charset="0"/>
              </a:rPr>
              <a:t>2</a:t>
            </a:r>
            <a:r>
              <a:rPr lang="en-US" dirty="0">
                <a:solidFill>
                  <a:srgbClr val="595959"/>
                </a:solidFill>
                <a:latin typeface="Arial" panose="020B0604020202020204" pitchFamily="34" charset="0"/>
              </a:rPr>
              <a:t>, CH</a:t>
            </a:r>
            <a:r>
              <a:rPr lang="en-US" baseline="-25000" dirty="0">
                <a:solidFill>
                  <a:srgbClr val="595959"/>
                </a:solidFill>
                <a:latin typeface="Arial" panose="020B0604020202020204" pitchFamily="34" charset="0"/>
              </a:rPr>
              <a:t>4</a:t>
            </a:r>
            <a:r>
              <a:rPr lang="en-US" dirty="0">
                <a:solidFill>
                  <a:srgbClr val="595959"/>
                </a:solidFill>
                <a:latin typeface="Arial" panose="020B0604020202020204" pitchFamily="34" charset="0"/>
              </a:rPr>
              <a:t>, H</a:t>
            </a:r>
            <a:r>
              <a:rPr lang="en-US" baseline="-25000" dirty="0">
                <a:solidFill>
                  <a:srgbClr val="595959"/>
                </a:solidFill>
                <a:latin typeface="Arial" panose="020B0604020202020204" pitchFamily="34" charset="0"/>
              </a:rPr>
              <a:t>2</a:t>
            </a:r>
            <a:r>
              <a:rPr lang="en-US" dirty="0">
                <a:solidFill>
                  <a:srgbClr val="595959"/>
                </a:solidFill>
                <a:latin typeface="Arial" panose="020B0604020202020204" pitchFamily="34" charset="0"/>
              </a:rPr>
              <a:t>O, CO</a:t>
            </a:r>
            <a:r>
              <a:rPr lang="en-US" baseline="-25000" dirty="0">
                <a:solidFill>
                  <a:srgbClr val="595959"/>
                </a:solidFill>
                <a:latin typeface="Arial" panose="020B0604020202020204" pitchFamily="34" charset="0"/>
              </a:rPr>
              <a:t>2</a:t>
            </a:r>
            <a:r>
              <a:rPr lang="en-US" dirty="0">
                <a:solidFill>
                  <a:srgbClr val="595959"/>
                </a:solidFill>
                <a:latin typeface="Arial" panose="020B0604020202020204" pitchFamily="34" charset="0"/>
              </a:rPr>
              <a:t>, N</a:t>
            </a:r>
            <a:r>
              <a:rPr lang="en-US" baseline="-25000" dirty="0">
                <a:solidFill>
                  <a:srgbClr val="595959"/>
                </a:solidFill>
                <a:latin typeface="Arial" panose="020B0604020202020204" pitchFamily="34" charset="0"/>
              </a:rPr>
              <a:t>2</a:t>
            </a:r>
          </a:p>
          <a:p>
            <a:pPr rtl="0" fontAlgn="base">
              <a:lnSpc>
                <a:spcPct val="150000"/>
              </a:lnSpc>
              <a:spcBef>
                <a:spcPts val="0"/>
              </a:spcBef>
              <a:spcAft>
                <a:spcPts val="600"/>
              </a:spcAft>
              <a:buFont typeface="Arial" panose="020B0604020202020204" pitchFamily="34" charset="0"/>
              <a:buChar char="•"/>
            </a:pPr>
            <a:r>
              <a:rPr lang="en-US" dirty="0">
                <a:solidFill>
                  <a:srgbClr val="595959"/>
                </a:solidFill>
                <a:latin typeface="Arial" panose="020B0604020202020204" pitchFamily="34" charset="0"/>
              </a:rPr>
              <a:t>Pt(111)</a:t>
            </a:r>
          </a:p>
          <a:p>
            <a:pPr rtl="0" fontAlgn="base">
              <a:spcBef>
                <a:spcPts val="0"/>
              </a:spcBef>
              <a:spcAft>
                <a:spcPts val="600"/>
              </a:spcAft>
              <a:buFont typeface="Arial" panose="020B0604020202020204" pitchFamily="34" charset="0"/>
              <a:buChar char="•"/>
            </a:pPr>
            <a:endParaRPr lang="en-US" dirty="0">
              <a:solidFill>
                <a:srgbClr val="595959"/>
              </a:solidFill>
              <a:latin typeface="Arial" panose="020B0604020202020204" pitchFamily="34" charset="0"/>
            </a:endParaRPr>
          </a:p>
          <a:p>
            <a:pPr rtl="0" fontAlgn="base">
              <a:spcBef>
                <a:spcPts val="0"/>
              </a:spcBef>
              <a:spcAft>
                <a:spcPts val="600"/>
              </a:spcAft>
              <a:buFont typeface="Arial" panose="020B0604020202020204" pitchFamily="34" charset="0"/>
              <a:buChar char="•"/>
            </a:pPr>
            <a:r>
              <a:rPr lang="en-US" dirty="0">
                <a:solidFill>
                  <a:srgbClr val="595959"/>
                </a:solidFill>
                <a:latin typeface="Arial" panose="020B0604020202020204" pitchFamily="34" charset="0"/>
              </a:rPr>
              <a:t>Include the following reaction libraries</a:t>
            </a:r>
          </a:p>
          <a:p>
            <a:pPr lvl="1" fontAlgn="base">
              <a:spcAft>
                <a:spcPts val="2400"/>
              </a:spcAft>
              <a:buFont typeface="Arial" panose="020B0604020202020204" pitchFamily="34" charset="0"/>
              <a:buChar char="•"/>
            </a:pPr>
            <a:r>
              <a:rPr lang="en-US" sz="1600" dirty="0">
                <a:solidFill>
                  <a:srgbClr val="595959"/>
                </a:solidFill>
                <a:latin typeface="Arial" panose="020B0604020202020204" pitchFamily="34" charset="0"/>
              </a:rPr>
              <a:t>Surface/</a:t>
            </a:r>
            <a:r>
              <a:rPr lang="en-US" sz="1600" dirty="0" err="1">
                <a:solidFill>
                  <a:srgbClr val="595959"/>
                </a:solidFill>
                <a:latin typeface="Arial" panose="020B0604020202020204" pitchFamily="34" charset="0"/>
              </a:rPr>
              <a:t>CPOX_Pt</a:t>
            </a:r>
            <a:r>
              <a:rPr lang="en-US" sz="1600" dirty="0">
                <a:solidFill>
                  <a:srgbClr val="595959"/>
                </a:solidFill>
                <a:latin typeface="Arial" panose="020B0604020202020204" pitchFamily="34" charset="0"/>
              </a:rPr>
              <a:t>/Deutschmann2006</a:t>
            </a:r>
          </a:p>
          <a:p>
            <a:pPr rtl="0" fontAlgn="base">
              <a:spcBef>
                <a:spcPts val="0"/>
              </a:spcBef>
              <a:spcAft>
                <a:spcPts val="600"/>
              </a:spcAft>
              <a:buFont typeface="Arial" panose="020B0604020202020204" pitchFamily="34" charset="0"/>
              <a:buChar char="•"/>
            </a:pPr>
            <a:r>
              <a:rPr lang="en-US" dirty="0">
                <a:solidFill>
                  <a:srgbClr val="595959"/>
                </a:solidFill>
                <a:latin typeface="Arial" panose="020B0604020202020204" pitchFamily="34" charset="0"/>
              </a:rPr>
              <a:t>Conditions</a:t>
            </a:r>
          </a:p>
          <a:p>
            <a:pPr lvl="1" fontAlgn="base">
              <a:spcAft>
                <a:spcPts val="600"/>
              </a:spcAft>
              <a:buFont typeface="Arial" panose="020B0604020202020204" pitchFamily="34" charset="0"/>
              <a:buChar char="•"/>
            </a:pPr>
            <a:r>
              <a:rPr lang="en-US" sz="1600" dirty="0">
                <a:solidFill>
                  <a:srgbClr val="595959"/>
                </a:solidFill>
                <a:latin typeface="Arial" panose="020B0604020202020204" pitchFamily="34" charset="0"/>
              </a:rPr>
              <a:t>T=600-973K, p=1 bar</a:t>
            </a:r>
          </a:p>
          <a:p>
            <a:pPr lvl="1" fontAlgn="base">
              <a:spcAft>
                <a:spcPts val="600"/>
              </a:spcAft>
              <a:buFont typeface="Arial" panose="020B0604020202020204" pitchFamily="34" charset="0"/>
              <a:buChar char="•"/>
            </a:pPr>
            <a:r>
              <a:rPr lang="en-US" sz="1600" dirty="0" err="1">
                <a:solidFill>
                  <a:srgbClr val="595959"/>
                </a:solidFill>
                <a:latin typeface="Arial" panose="020B0604020202020204" pitchFamily="34" charset="0"/>
              </a:rPr>
              <a:t>nSims</a:t>
            </a:r>
            <a:r>
              <a:rPr lang="en-US" sz="1600" dirty="0">
                <a:solidFill>
                  <a:srgbClr val="595959"/>
                </a:solidFill>
                <a:latin typeface="Arial" panose="020B0604020202020204" pitchFamily="34" charset="0"/>
              </a:rPr>
              <a:t>=3</a:t>
            </a:r>
          </a:p>
          <a:p>
            <a:pPr lvl="1" fontAlgn="base">
              <a:spcAft>
                <a:spcPts val="600"/>
              </a:spcAft>
              <a:buFont typeface="Arial" panose="020B0604020202020204" pitchFamily="34" charset="0"/>
              <a:buChar char="•"/>
            </a:pPr>
            <a:r>
              <a:rPr lang="en-US" sz="1600" dirty="0">
                <a:solidFill>
                  <a:srgbClr val="595959"/>
                </a:solidFill>
                <a:latin typeface="Arial" panose="020B0604020202020204" pitchFamily="34" charset="0"/>
              </a:rPr>
              <a:t>Initial mole fractions </a:t>
            </a:r>
          </a:p>
          <a:p>
            <a:pPr lvl="2" fontAlgn="base">
              <a:spcAft>
                <a:spcPts val="600"/>
              </a:spcAft>
              <a:buFont typeface="Arial" panose="020B0604020202020204" pitchFamily="34" charset="0"/>
              <a:buChar char="•"/>
            </a:pPr>
            <a:r>
              <a:rPr lang="en-US" sz="1400" dirty="0">
                <a:solidFill>
                  <a:srgbClr val="595959"/>
                </a:solidFill>
                <a:latin typeface="Arial" panose="020B0604020202020204" pitchFamily="34" charset="0"/>
              </a:rPr>
              <a:t>O</a:t>
            </a:r>
            <a:r>
              <a:rPr lang="en-US" sz="1400" baseline="-25000" dirty="0">
                <a:solidFill>
                  <a:srgbClr val="595959"/>
                </a:solidFill>
                <a:latin typeface="Arial" panose="020B0604020202020204" pitchFamily="34" charset="0"/>
              </a:rPr>
              <a:t>2</a:t>
            </a:r>
            <a:r>
              <a:rPr lang="en-US" sz="1400" dirty="0">
                <a:solidFill>
                  <a:srgbClr val="595959"/>
                </a:solidFill>
                <a:latin typeface="Arial" panose="020B0604020202020204" pitchFamily="34" charset="0"/>
              </a:rPr>
              <a:t>=0.6%</a:t>
            </a:r>
          </a:p>
          <a:p>
            <a:pPr lvl="2" fontAlgn="base">
              <a:spcAft>
                <a:spcPts val="600"/>
              </a:spcAft>
              <a:buFont typeface="Arial" panose="020B0604020202020204" pitchFamily="34" charset="0"/>
              <a:buChar char="•"/>
            </a:pPr>
            <a:r>
              <a:rPr lang="en-US" sz="1400" dirty="0">
                <a:solidFill>
                  <a:srgbClr val="595959"/>
                </a:solidFill>
                <a:latin typeface="Arial" panose="020B0604020202020204" pitchFamily="34" charset="0"/>
              </a:rPr>
              <a:t>CO</a:t>
            </a:r>
            <a:r>
              <a:rPr lang="en-US" sz="1400" baseline="-25000" dirty="0">
                <a:solidFill>
                  <a:srgbClr val="595959"/>
                </a:solidFill>
                <a:latin typeface="Arial" panose="020B0604020202020204" pitchFamily="34" charset="0"/>
              </a:rPr>
              <a:t>2</a:t>
            </a:r>
            <a:r>
              <a:rPr lang="en-US" sz="1400" dirty="0">
                <a:solidFill>
                  <a:srgbClr val="595959"/>
                </a:solidFill>
                <a:latin typeface="Arial" panose="020B0604020202020204" pitchFamily="34" charset="0"/>
              </a:rPr>
              <a:t>=H</a:t>
            </a:r>
            <a:r>
              <a:rPr lang="en-US" sz="1400" baseline="-25000" dirty="0">
                <a:solidFill>
                  <a:srgbClr val="595959"/>
                </a:solidFill>
                <a:latin typeface="Arial" panose="020B0604020202020204" pitchFamily="34" charset="0"/>
              </a:rPr>
              <a:t>2</a:t>
            </a:r>
            <a:r>
              <a:rPr lang="en-US" sz="1400" dirty="0">
                <a:solidFill>
                  <a:srgbClr val="595959"/>
                </a:solidFill>
                <a:latin typeface="Arial" panose="020B0604020202020204" pitchFamily="34" charset="0"/>
              </a:rPr>
              <a:t>O=12%</a:t>
            </a:r>
          </a:p>
          <a:p>
            <a:pPr lvl="2" fontAlgn="base">
              <a:spcAft>
                <a:spcPts val="600"/>
              </a:spcAft>
              <a:buFont typeface="Arial" panose="020B0604020202020204" pitchFamily="34" charset="0"/>
              <a:buChar char="•"/>
            </a:pPr>
            <a:r>
              <a:rPr lang="en-US" sz="1400" dirty="0">
                <a:solidFill>
                  <a:srgbClr val="595959"/>
                </a:solidFill>
                <a:latin typeface="Arial" panose="020B0604020202020204" pitchFamily="34" charset="0"/>
              </a:rPr>
              <a:t>CH</a:t>
            </a:r>
            <a:r>
              <a:rPr lang="en-US" sz="1400" baseline="-25000" dirty="0">
                <a:solidFill>
                  <a:srgbClr val="595959"/>
                </a:solidFill>
                <a:latin typeface="Arial" panose="020B0604020202020204" pitchFamily="34" charset="0"/>
              </a:rPr>
              <a:t>4</a:t>
            </a:r>
            <a:r>
              <a:rPr lang="en-US" sz="1400" dirty="0">
                <a:solidFill>
                  <a:srgbClr val="595959"/>
                </a:solidFill>
                <a:latin typeface="Arial" panose="020B0604020202020204" pitchFamily="34" charset="0"/>
              </a:rPr>
              <a:t>=0.3%, CO=0.5%, H</a:t>
            </a:r>
            <a:r>
              <a:rPr lang="en-US" sz="1400" baseline="-25000" dirty="0">
                <a:solidFill>
                  <a:srgbClr val="595959"/>
                </a:solidFill>
                <a:latin typeface="Arial" panose="020B0604020202020204" pitchFamily="34" charset="0"/>
              </a:rPr>
              <a:t>2</a:t>
            </a:r>
            <a:r>
              <a:rPr lang="en-US" sz="1400" dirty="0">
                <a:solidFill>
                  <a:srgbClr val="595959"/>
                </a:solidFill>
                <a:latin typeface="Arial" panose="020B0604020202020204" pitchFamily="34" charset="0"/>
              </a:rPr>
              <a:t>=0.167%</a:t>
            </a:r>
          </a:p>
          <a:p>
            <a:pPr lvl="2" fontAlgn="base">
              <a:spcAft>
                <a:spcPts val="600"/>
              </a:spcAft>
              <a:buFont typeface="Arial" panose="020B0604020202020204" pitchFamily="34" charset="0"/>
              <a:buChar char="•"/>
            </a:pPr>
            <a:r>
              <a:rPr lang="en-US" sz="1400" dirty="0">
                <a:solidFill>
                  <a:srgbClr val="595959"/>
                </a:solidFill>
                <a:latin typeface="Arial" panose="020B0604020202020204" pitchFamily="34" charset="0"/>
              </a:rPr>
              <a:t>N</a:t>
            </a:r>
            <a:r>
              <a:rPr lang="en-US" sz="1400" baseline="-25000" dirty="0">
                <a:solidFill>
                  <a:srgbClr val="595959"/>
                </a:solidFill>
                <a:latin typeface="Arial" panose="020B0604020202020204" pitchFamily="34" charset="0"/>
              </a:rPr>
              <a:t>2</a:t>
            </a:r>
            <a:r>
              <a:rPr lang="en-US" sz="1400" dirty="0">
                <a:solidFill>
                  <a:srgbClr val="595959"/>
                </a:solidFill>
                <a:latin typeface="Arial" panose="020B0604020202020204" pitchFamily="34" charset="0"/>
              </a:rPr>
              <a:t>=74.43%</a:t>
            </a:r>
          </a:p>
          <a:p>
            <a:pPr lvl="1" fontAlgn="base">
              <a:spcAft>
                <a:spcPts val="600"/>
              </a:spcAft>
              <a:buFont typeface="Arial" panose="020B0604020202020204" pitchFamily="34" charset="0"/>
              <a:buChar char="•"/>
            </a:pPr>
            <a:r>
              <a:rPr lang="en-US" sz="1600" dirty="0">
                <a:solidFill>
                  <a:srgbClr val="595959"/>
                </a:solidFill>
                <a:latin typeface="Arial" panose="020B0604020202020204" pitchFamily="34" charset="0"/>
              </a:rPr>
              <a:t>Termination rate ratio: 1e-10</a:t>
            </a:r>
          </a:p>
        </p:txBody>
      </p:sp>
      <p:sp>
        <p:nvSpPr>
          <p:cNvPr id="3" name="Title 2"/>
          <p:cNvSpPr>
            <a:spLocks noGrp="1"/>
          </p:cNvSpPr>
          <p:nvPr>
            <p:ph type="title"/>
          </p:nvPr>
        </p:nvSpPr>
        <p:spPr>
          <a:xfrm>
            <a:off x="838200" y="212725"/>
            <a:ext cx="10515600" cy="843915"/>
          </a:xfrm>
        </p:spPr>
        <p:txBody>
          <a:bodyPr>
            <a:normAutofit/>
          </a:bodyPr>
          <a:lstStyle/>
          <a:p>
            <a:r>
              <a:rPr lang="en-US" sz="3200" dirty="0"/>
              <a:t>Exercise 5: Oxidation of exhaust gas emissions</a:t>
            </a:r>
          </a:p>
        </p:txBody>
      </p:sp>
      <p:sp>
        <p:nvSpPr>
          <p:cNvPr id="2" name="Rectangle 1">
            <a:extLst>
              <a:ext uri="{FF2B5EF4-FFF2-40B4-BE49-F238E27FC236}">
                <a16:creationId xmlns:a16="http://schemas.microsoft.com/office/drawing/2014/main" id="{41987A68-E3A6-D927-CD8C-EECBBD0A037A}"/>
              </a:ext>
            </a:extLst>
          </p:cNvPr>
          <p:cNvSpPr/>
          <p:nvPr/>
        </p:nvSpPr>
        <p:spPr>
          <a:xfrm>
            <a:off x="7103351" y="1179939"/>
            <a:ext cx="4794009" cy="1200329"/>
          </a:xfrm>
          <a:prstGeom prst="rect">
            <a:avLst/>
          </a:prstGeom>
        </p:spPr>
        <p:txBody>
          <a:bodyPr wrap="square">
            <a:spAutoFit/>
          </a:bodyPr>
          <a:lstStyle/>
          <a:p>
            <a:r>
              <a:rPr lang="en-US" dirty="0">
                <a:latin typeface="Gill Sans Light" panose="020B0302020104020203" pitchFamily="34" charset="-79"/>
                <a:cs typeface="Gill Sans Light" panose="020B0302020104020203" pitchFamily="34" charset="-79"/>
              </a:rPr>
              <a:t>Checkout the generated files</a:t>
            </a:r>
          </a:p>
          <a:p>
            <a:pPr marL="342900" indent="-342900">
              <a:buFont typeface="Arial" panose="020B0604020202020204" pitchFamily="34" charset="0"/>
              <a:buChar char="•"/>
            </a:pPr>
            <a:r>
              <a:rPr lang="en-US" dirty="0">
                <a:latin typeface="Gill Sans Light" panose="020B0302020104020203" pitchFamily="34" charset="-79"/>
                <a:cs typeface="Gill Sans Light" panose="020B0302020104020203" pitchFamily="34" charset="-79"/>
              </a:rPr>
              <a:t>output.html (output_edge.html)</a:t>
            </a:r>
          </a:p>
          <a:p>
            <a:pPr marL="342900" indent="-342900">
              <a:buFont typeface="Arial" panose="020B0604020202020204" pitchFamily="34" charset="0"/>
              <a:buChar char="•"/>
            </a:pPr>
            <a:r>
              <a:rPr lang="en-US" dirty="0">
                <a:latin typeface="Gill Sans Light" panose="020B0302020104020203" pitchFamily="34" charset="-79"/>
                <a:cs typeface="Gill Sans Light" panose="020B0302020104020203" pitchFamily="34" charset="-79"/>
              </a:rPr>
              <a:t>Simulation results</a:t>
            </a:r>
          </a:p>
          <a:p>
            <a:pPr marL="342900" indent="-342900">
              <a:buFont typeface="Arial" panose="020B0604020202020204" pitchFamily="34" charset="0"/>
              <a:buChar char="•"/>
            </a:pPr>
            <a:r>
              <a:rPr lang="en-US" dirty="0">
                <a:latin typeface="Gill Sans Light" panose="020B0302020104020203" pitchFamily="34" charset="-79"/>
                <a:cs typeface="Gill Sans Light" panose="020B0302020104020203" pitchFamily="34" charset="-79"/>
              </a:rPr>
              <a:t>What are the main products?</a:t>
            </a:r>
          </a:p>
        </p:txBody>
      </p:sp>
      <p:sp>
        <p:nvSpPr>
          <p:cNvPr id="6" name="Rectangle 5">
            <a:extLst>
              <a:ext uri="{FF2B5EF4-FFF2-40B4-BE49-F238E27FC236}">
                <a16:creationId xmlns:a16="http://schemas.microsoft.com/office/drawing/2014/main" id="{D71263B1-20D7-0DAB-7327-175EA5EF7E3F}"/>
              </a:ext>
            </a:extLst>
          </p:cNvPr>
          <p:cNvSpPr/>
          <p:nvPr/>
        </p:nvSpPr>
        <p:spPr>
          <a:xfrm>
            <a:off x="7103350" y="2625335"/>
            <a:ext cx="4794009" cy="2031325"/>
          </a:xfrm>
          <a:prstGeom prst="rect">
            <a:avLst/>
          </a:prstGeom>
        </p:spPr>
        <p:txBody>
          <a:bodyPr wrap="square">
            <a:spAutoFit/>
          </a:bodyPr>
          <a:lstStyle/>
          <a:p>
            <a:r>
              <a:rPr lang="de-DE"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asks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Play around with temperatures (easy)</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Add 0.05% of C</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H</a:t>
            </a:r>
            <a:r>
              <a:rPr lang="en-US" baseline="-25000" dirty="0">
                <a:latin typeface="Arial" panose="020B0604020202020204" pitchFamily="34" charset="0"/>
                <a:cs typeface="Arial" panose="020B0604020202020204" pitchFamily="34" charset="0"/>
              </a:rPr>
              <a:t>6</a:t>
            </a:r>
            <a:r>
              <a:rPr lang="en-US" dirty="0">
                <a:latin typeface="Arial" panose="020B0604020202020204" pitchFamily="34" charset="0"/>
                <a:cs typeface="Arial" panose="020B0604020202020204" pitchFamily="34" charset="0"/>
              </a:rPr>
              <a:t> (very hard)</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You need to add this molecule to the </a:t>
            </a:r>
            <a:r>
              <a:rPr lang="en-US" dirty="0" err="1">
                <a:latin typeface="Arial" panose="020B0604020202020204" pitchFamily="34" charset="0"/>
                <a:cs typeface="Arial" panose="020B0604020202020204" pitchFamily="34" charset="0"/>
              </a:rPr>
              <a:t>adjacencyList</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AD616E9-FCAA-7C92-0941-DB2F5BE82BA2}"/>
              </a:ext>
            </a:extLst>
          </p:cNvPr>
          <p:cNvSpPr txBox="1"/>
          <p:nvPr/>
        </p:nvSpPr>
        <p:spPr>
          <a:xfrm>
            <a:off x="8433621" y="5263375"/>
            <a:ext cx="236218"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C</a:t>
            </a:r>
            <a:endParaRPr lang="en-US" sz="1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58A9013-1640-60C4-7901-1131B20CFEFB}"/>
              </a:ext>
            </a:extLst>
          </p:cNvPr>
          <p:cNvSpPr txBox="1"/>
          <p:nvPr/>
        </p:nvSpPr>
        <p:spPr>
          <a:xfrm>
            <a:off x="8859537" y="5263375"/>
            <a:ext cx="194681"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C</a:t>
            </a:r>
            <a:endParaRPr lang="en-US" sz="1600" baseline="-25000"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9018DED7-C17A-1C3B-FB8D-D78992895C0C}"/>
              </a:ext>
            </a:extLst>
          </p:cNvPr>
          <p:cNvCxnSpPr>
            <a:cxnSpLocks/>
            <a:endCxn id="11" idx="1"/>
          </p:cNvCxnSpPr>
          <p:nvPr/>
        </p:nvCxnSpPr>
        <p:spPr>
          <a:xfrm>
            <a:off x="8625655" y="5432652"/>
            <a:ext cx="23388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ECDF16C-6A55-829C-8CAF-2FC3C9D687EF}"/>
              </a:ext>
            </a:extLst>
          </p:cNvPr>
          <p:cNvCxnSpPr>
            <a:cxnSpLocks/>
          </p:cNvCxnSpPr>
          <p:nvPr/>
        </p:nvCxnSpPr>
        <p:spPr>
          <a:xfrm flipV="1">
            <a:off x="9018606" y="5253220"/>
            <a:ext cx="121018" cy="101595"/>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62DC811-C1B2-AB50-B140-70B53B59E0F5}"/>
              </a:ext>
            </a:extLst>
          </p:cNvPr>
          <p:cNvCxnSpPr>
            <a:cxnSpLocks/>
          </p:cNvCxnSpPr>
          <p:nvPr/>
        </p:nvCxnSpPr>
        <p:spPr>
          <a:xfrm flipH="1" flipV="1">
            <a:off x="8376789" y="5259576"/>
            <a:ext cx="105104" cy="95239"/>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6DC5847-0325-13C9-BEE2-E3715607FD93}"/>
              </a:ext>
            </a:extLst>
          </p:cNvPr>
          <p:cNvCxnSpPr>
            <a:cxnSpLocks/>
          </p:cNvCxnSpPr>
          <p:nvPr/>
        </p:nvCxnSpPr>
        <p:spPr>
          <a:xfrm flipH="1">
            <a:off x="8385477" y="5514072"/>
            <a:ext cx="111751" cy="94773"/>
          </a:xfrm>
          <a:prstGeom prst="line">
            <a:avLst/>
          </a:prstGeom>
          <a:ln w="1905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3730995-03EB-F066-F2CD-0109B9A63967}"/>
              </a:ext>
            </a:extLst>
          </p:cNvPr>
          <p:cNvSpPr txBox="1"/>
          <p:nvPr/>
        </p:nvSpPr>
        <p:spPr>
          <a:xfrm>
            <a:off x="8115435" y="5283908"/>
            <a:ext cx="236218"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H</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4B867B1-A935-56FE-3C45-7B8F9D585363}"/>
              </a:ext>
            </a:extLst>
          </p:cNvPr>
          <p:cNvSpPr txBox="1"/>
          <p:nvPr/>
        </p:nvSpPr>
        <p:spPr>
          <a:xfrm>
            <a:off x="8159304" y="5481956"/>
            <a:ext cx="236218"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H</a:t>
            </a:r>
            <a:endParaRPr lang="en-US" sz="16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70AD688-8A16-4E57-0021-810B513B77F6}"/>
              </a:ext>
            </a:extLst>
          </p:cNvPr>
          <p:cNvSpPr txBox="1"/>
          <p:nvPr/>
        </p:nvSpPr>
        <p:spPr>
          <a:xfrm>
            <a:off x="9121446" y="5053276"/>
            <a:ext cx="236218"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H</a:t>
            </a:r>
            <a:endParaRPr lang="en-US" sz="1600" dirty="0">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A0478D65-763F-D4EF-3FAD-77B5F366223F}"/>
              </a:ext>
            </a:extLst>
          </p:cNvPr>
          <p:cNvCxnSpPr>
            <a:cxnSpLocks/>
          </p:cNvCxnSpPr>
          <p:nvPr/>
        </p:nvCxnSpPr>
        <p:spPr>
          <a:xfrm>
            <a:off x="9049980" y="5430082"/>
            <a:ext cx="15517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819C5F8-4519-8071-5F09-86001B740599}"/>
              </a:ext>
            </a:extLst>
          </p:cNvPr>
          <p:cNvCxnSpPr>
            <a:cxnSpLocks/>
          </p:cNvCxnSpPr>
          <p:nvPr/>
        </p:nvCxnSpPr>
        <p:spPr>
          <a:xfrm>
            <a:off x="9028975" y="5525559"/>
            <a:ext cx="122759" cy="63757"/>
          </a:xfrm>
          <a:prstGeom prst="line">
            <a:avLst/>
          </a:prstGeom>
          <a:ln w="19050"/>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3A1207F-124D-9A0E-092D-982FC0A4AFE8}"/>
              </a:ext>
            </a:extLst>
          </p:cNvPr>
          <p:cNvSpPr txBox="1"/>
          <p:nvPr/>
        </p:nvSpPr>
        <p:spPr>
          <a:xfrm>
            <a:off x="9125307" y="5439568"/>
            <a:ext cx="236218"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H</a:t>
            </a:r>
            <a:endParaRPr lang="en-US" sz="16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CA1F84A-DCC5-0BAE-9A3C-CA3533F9C217}"/>
              </a:ext>
            </a:extLst>
          </p:cNvPr>
          <p:cNvSpPr txBox="1"/>
          <p:nvPr/>
        </p:nvSpPr>
        <p:spPr>
          <a:xfrm>
            <a:off x="9179197" y="5253349"/>
            <a:ext cx="236218"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H</a:t>
            </a:r>
            <a:endParaRPr lang="en-US" sz="1600" dirty="0">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BCA49CCB-C8B7-64A0-9A7A-5B3417E51CB1}"/>
              </a:ext>
            </a:extLst>
          </p:cNvPr>
          <p:cNvCxnSpPr>
            <a:cxnSpLocks/>
          </p:cNvCxnSpPr>
          <p:nvPr/>
        </p:nvCxnSpPr>
        <p:spPr>
          <a:xfrm flipH="1">
            <a:off x="8324378" y="5441524"/>
            <a:ext cx="142288" cy="1196"/>
          </a:xfrm>
          <a:prstGeom prst="line">
            <a:avLst/>
          </a:prstGeom>
          <a:ln w="19050"/>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E046AC51-4726-1E81-A313-80B749CFD896}"/>
              </a:ext>
            </a:extLst>
          </p:cNvPr>
          <p:cNvSpPr txBox="1"/>
          <p:nvPr/>
        </p:nvSpPr>
        <p:spPr>
          <a:xfrm>
            <a:off x="8155109" y="5063734"/>
            <a:ext cx="236218" cy="338554"/>
          </a:xfrm>
          <a:prstGeom prst="rect">
            <a:avLst/>
          </a:prstGeom>
          <a:noFill/>
        </p:spPr>
        <p:txBody>
          <a:bodyPr wrap="square">
            <a:spAutoFit/>
          </a:bodyPr>
          <a:lstStyle/>
          <a:p>
            <a:pPr algn="ctr"/>
            <a:r>
              <a:rPr lang="de-DE" sz="1600" dirty="0">
                <a:latin typeface="Arial" panose="020B0604020202020204" pitchFamily="34" charset="0"/>
                <a:cs typeface="Arial" panose="020B0604020202020204" pitchFamily="34" charset="0"/>
              </a:rPr>
              <a:t>H</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510B084-7290-64D1-6E0A-04907B348A72}"/>
              </a:ext>
            </a:extLst>
          </p:cNvPr>
          <p:cNvSpPr txBox="1"/>
          <p:nvPr/>
        </p:nvSpPr>
        <p:spPr>
          <a:xfrm>
            <a:off x="9865732" y="4371397"/>
            <a:ext cx="2213896" cy="2308324"/>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C2H6 </a:t>
            </a:r>
          </a:p>
          <a:p>
            <a:r>
              <a:rPr lang="en-US" sz="1600" dirty="0">
                <a:latin typeface="Courier New" panose="02070309020205020404" pitchFamily="49" charset="0"/>
                <a:cs typeface="Courier New" panose="02070309020205020404" pitchFamily="49" charset="0"/>
              </a:rPr>
              <a:t>1 C u0 p0 c0 </a:t>
            </a:r>
          </a:p>
          <a:p>
            <a:r>
              <a:rPr lang="en-US" sz="1600" dirty="0">
                <a:latin typeface="Courier New" panose="02070309020205020404" pitchFamily="49" charset="0"/>
                <a:cs typeface="Courier New" panose="02070309020205020404" pitchFamily="49" charset="0"/>
              </a:rPr>
              <a:t>2 C u0 p0 c0 </a:t>
            </a:r>
          </a:p>
          <a:p>
            <a:r>
              <a:rPr lang="en-US" sz="1600" dirty="0">
                <a:latin typeface="Courier New" panose="02070309020205020404" pitchFamily="49" charset="0"/>
                <a:cs typeface="Courier New" panose="02070309020205020404" pitchFamily="49" charset="0"/>
              </a:rPr>
              <a:t>3 H u0 p0 c0 </a:t>
            </a:r>
          </a:p>
          <a:p>
            <a:r>
              <a:rPr lang="en-US" sz="1600" dirty="0">
                <a:latin typeface="Courier New" panose="02070309020205020404" pitchFamily="49" charset="0"/>
                <a:cs typeface="Courier New" panose="02070309020205020404" pitchFamily="49" charset="0"/>
              </a:rPr>
              <a:t>4 H u0 p0 c0 </a:t>
            </a:r>
          </a:p>
          <a:p>
            <a:r>
              <a:rPr lang="en-US" sz="1600" dirty="0">
                <a:latin typeface="Courier New" panose="02070309020205020404" pitchFamily="49" charset="0"/>
                <a:cs typeface="Courier New" panose="02070309020205020404" pitchFamily="49" charset="0"/>
              </a:rPr>
              <a:t>5 H u0 p0 c0 </a:t>
            </a:r>
          </a:p>
          <a:p>
            <a:r>
              <a:rPr lang="en-US" sz="1600" dirty="0">
                <a:latin typeface="Courier New" panose="02070309020205020404" pitchFamily="49" charset="0"/>
                <a:cs typeface="Courier New" panose="02070309020205020404" pitchFamily="49" charset="0"/>
              </a:rPr>
              <a:t>6 H u0 p0 c0 </a:t>
            </a:r>
          </a:p>
          <a:p>
            <a:r>
              <a:rPr lang="en-US" sz="1600" dirty="0">
                <a:latin typeface="Courier New" panose="02070309020205020404" pitchFamily="49" charset="0"/>
                <a:cs typeface="Courier New" panose="02070309020205020404" pitchFamily="49" charset="0"/>
              </a:rPr>
              <a:t>7 H u0 p0 c0 </a:t>
            </a:r>
          </a:p>
          <a:p>
            <a:r>
              <a:rPr lang="en-US" sz="1600" dirty="0">
                <a:latin typeface="Courier New" panose="02070309020205020404" pitchFamily="49" charset="0"/>
                <a:cs typeface="Courier New" panose="02070309020205020404" pitchFamily="49" charset="0"/>
              </a:rPr>
              <a:t>8 H u0 p0 c0 </a:t>
            </a:r>
          </a:p>
        </p:txBody>
      </p:sp>
    </p:spTree>
    <p:extLst>
      <p:ext uri="{BB962C8B-B14F-4D97-AF65-F5344CB8AC3E}">
        <p14:creationId xmlns:p14="http://schemas.microsoft.com/office/powerpoint/2010/main" val="7998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620645"/>
            <a:ext cx="10515600" cy="1325563"/>
          </a:xfrm>
        </p:spPr>
        <p:txBody>
          <a:bodyPr/>
          <a:lstStyle/>
          <a:p>
            <a:pPr algn="ctr"/>
            <a:r>
              <a:rPr lang="en-US" dirty="0"/>
              <a:t>7. Concluding remarks</a:t>
            </a:r>
          </a:p>
        </p:txBody>
      </p:sp>
    </p:spTree>
    <p:extLst>
      <p:ext uri="{BB962C8B-B14F-4D97-AF65-F5344CB8AC3E}">
        <p14:creationId xmlns:p14="http://schemas.microsoft.com/office/powerpoint/2010/main" val="162823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805172"/>
            <a:ext cx="10668000" cy="3970318"/>
          </a:xfrm>
          <a:prstGeom prst="rect">
            <a:avLst/>
          </a:prstGeom>
          <a:noFill/>
        </p:spPr>
        <p:txBody>
          <a:bodyPr wrap="square" rtlCol="0">
            <a:spAutoFit/>
          </a:bodyPr>
          <a:lstStyle/>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Open-source software that automatically constructs reaction mechanisms and microkinetic models</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Gas phase chemistry </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Liquid phase systems</a:t>
            </a:r>
          </a:p>
          <a:p>
            <a:pPr lvl="1" fontAlgn="base">
              <a:spcAft>
                <a:spcPts val="1800"/>
              </a:spcAft>
              <a:buFont typeface="Arial" panose="020B0604020202020204" pitchFamily="34" charset="0"/>
              <a:buChar char="•"/>
            </a:pPr>
            <a:r>
              <a:rPr lang="en-US" dirty="0">
                <a:solidFill>
                  <a:srgbClr val="595959"/>
                </a:solidFill>
                <a:latin typeface="Arial" panose="020B0604020202020204" pitchFamily="34" charset="0"/>
              </a:rPr>
              <a:t>Heterogeneous catalysis </a:t>
            </a: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Main features of RMG</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Cheminformatics framework</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Estimation of rates, thermochemistry</a:t>
            </a:r>
          </a:p>
          <a:p>
            <a:pPr lvl="1" fontAlgn="base">
              <a:spcAft>
                <a:spcPts val="1800"/>
              </a:spcAft>
              <a:buFont typeface="Arial" panose="020B0604020202020204" pitchFamily="34" charset="0"/>
              <a:buChar char="•"/>
            </a:pPr>
            <a:r>
              <a:rPr lang="en-US" dirty="0">
                <a:solidFill>
                  <a:srgbClr val="595959"/>
                </a:solidFill>
                <a:latin typeface="Arial" panose="020B0604020202020204" pitchFamily="34" charset="0"/>
              </a:rPr>
              <a:t>Flux-based algorithm</a:t>
            </a:r>
          </a:p>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It is under active development</a:t>
            </a:r>
          </a:p>
        </p:txBody>
      </p:sp>
      <p:sp>
        <p:nvSpPr>
          <p:cNvPr id="3" name="Title 2"/>
          <p:cNvSpPr>
            <a:spLocks noGrp="1"/>
          </p:cNvSpPr>
          <p:nvPr>
            <p:ph type="title"/>
          </p:nvPr>
        </p:nvSpPr>
        <p:spPr/>
        <p:txBody>
          <a:bodyPr/>
          <a:lstStyle/>
          <a:p>
            <a:r>
              <a:rPr lang="en-US" dirty="0"/>
              <a:t>RMG: A summary</a:t>
            </a:r>
          </a:p>
        </p:txBody>
      </p:sp>
    </p:spTree>
    <p:extLst>
      <p:ext uri="{BB962C8B-B14F-4D97-AF65-F5344CB8AC3E}">
        <p14:creationId xmlns:p14="http://schemas.microsoft.com/office/powerpoint/2010/main" val="25926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805172"/>
            <a:ext cx="10668000" cy="4247317"/>
          </a:xfrm>
          <a:prstGeom prst="rect">
            <a:avLst/>
          </a:prstGeom>
          <a:noFill/>
        </p:spPr>
        <p:txBody>
          <a:bodyPr wrap="square" rtlCol="0">
            <a:spAutoFit/>
          </a:bodyPr>
          <a:lstStyle/>
          <a:p>
            <a:pPr rtl="0" fontAlgn="base">
              <a:spcBef>
                <a:spcPts val="0"/>
              </a:spcBef>
              <a:spcAft>
                <a:spcPts val="1200"/>
              </a:spcAft>
              <a:buFont typeface="Arial" panose="020B0604020202020204" pitchFamily="34" charset="0"/>
              <a:buChar char="•"/>
            </a:pPr>
            <a:r>
              <a:rPr lang="en-US" dirty="0">
                <a:solidFill>
                  <a:srgbClr val="595959"/>
                </a:solidFill>
                <a:latin typeface="Arial" panose="020B0604020202020204" pitchFamily="34" charset="0"/>
              </a:rPr>
              <a:t>Overview of RMG’s features </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Basic algorithms</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Input and output file formats</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Representation of molecules and adsorbates</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Database structure/Estimation routines</a:t>
            </a:r>
          </a:p>
          <a:p>
            <a:pPr lvl="1" fontAlgn="base">
              <a:spcAft>
                <a:spcPts val="1200"/>
              </a:spcAft>
              <a:buFont typeface="Arial" panose="020B0604020202020204" pitchFamily="34" charset="0"/>
              <a:buChar char="•"/>
            </a:pPr>
            <a:endParaRPr lang="en-US" dirty="0">
              <a:solidFill>
                <a:srgbClr val="595959"/>
              </a:solidFill>
              <a:latin typeface="Arial" panose="020B0604020202020204" pitchFamily="34" charset="0"/>
            </a:endParaRPr>
          </a:p>
          <a:p>
            <a:pPr fontAlgn="base">
              <a:spcAft>
                <a:spcPts val="1200"/>
              </a:spcAft>
              <a:buFont typeface="Arial" panose="020B0604020202020204" pitchFamily="34" charset="0"/>
              <a:buChar char="•"/>
            </a:pPr>
            <a:r>
              <a:rPr lang="en-US" dirty="0">
                <a:solidFill>
                  <a:srgbClr val="595959"/>
                </a:solidFill>
                <a:latin typeface="Arial" panose="020B0604020202020204" pitchFamily="34" charset="0"/>
              </a:rPr>
              <a:t>Generation of mechanisms</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Simple combustion and pyrolysis models</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Liquid autoxidation model</a:t>
            </a:r>
          </a:p>
          <a:p>
            <a:pPr lvl="1" fontAlgn="base">
              <a:spcAft>
                <a:spcPts val="1200"/>
              </a:spcAft>
              <a:buFont typeface="Arial" panose="020B0604020202020204" pitchFamily="34" charset="0"/>
              <a:buChar char="•"/>
            </a:pPr>
            <a:r>
              <a:rPr lang="en-US" dirty="0">
                <a:solidFill>
                  <a:srgbClr val="595959"/>
                </a:solidFill>
                <a:latin typeface="Arial" panose="020B0604020202020204" pitchFamily="34" charset="0"/>
              </a:rPr>
              <a:t>Heterogenous catalysis models</a:t>
            </a:r>
          </a:p>
        </p:txBody>
      </p:sp>
      <p:sp>
        <p:nvSpPr>
          <p:cNvPr id="3" name="Title 2"/>
          <p:cNvSpPr>
            <a:spLocks noGrp="1"/>
          </p:cNvSpPr>
          <p:nvPr>
            <p:ph type="title"/>
          </p:nvPr>
        </p:nvSpPr>
        <p:spPr/>
        <p:txBody>
          <a:bodyPr/>
          <a:lstStyle/>
          <a:p>
            <a:r>
              <a:rPr lang="en-US" dirty="0"/>
              <a:t>What have I learned today?</a:t>
            </a:r>
          </a:p>
        </p:txBody>
      </p:sp>
    </p:spTree>
    <p:extLst>
      <p:ext uri="{BB962C8B-B14F-4D97-AF65-F5344CB8AC3E}">
        <p14:creationId xmlns:p14="http://schemas.microsoft.com/office/powerpoint/2010/main" val="216275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1472663"/>
            <a:ext cx="10668000" cy="4093428"/>
          </a:xfrm>
          <a:prstGeom prst="rect">
            <a:avLst/>
          </a:prstGeom>
          <a:noFill/>
        </p:spPr>
        <p:txBody>
          <a:bodyPr wrap="square" rtlCol="0">
            <a:spAutoFit/>
          </a:bodyPr>
          <a:lstStyle/>
          <a:p>
            <a:pPr marL="285750" indent="-285750" rtl="0" fontAlgn="base">
              <a:spcBef>
                <a:spcPts val="0"/>
              </a:spcBef>
              <a:spcAft>
                <a:spcPts val="1200"/>
              </a:spcAft>
              <a:buFont typeface="Arial" panose="020B0604020202020204" pitchFamily="34" charset="0"/>
              <a:buChar char="•"/>
            </a:pPr>
            <a:r>
              <a:rPr lang="en-US" sz="2000" b="1" dirty="0">
                <a:latin typeface="Arial" panose="020B0604020202020204" pitchFamily="34" charset="0"/>
              </a:rPr>
              <a:t>RMG documentation: </a:t>
            </a:r>
            <a:r>
              <a:rPr lang="en-US" sz="2000" dirty="0">
                <a:solidFill>
                  <a:srgbClr val="595959"/>
                </a:solidFill>
                <a:latin typeface="Arial" panose="020B0604020202020204" pitchFamily="34" charset="0"/>
                <a:hlinkClick r:id="rId2"/>
              </a:rPr>
              <a:t>https://rmg.mit.edu/</a:t>
            </a:r>
            <a:r>
              <a:rPr lang="en-US" sz="2000" dirty="0">
                <a:solidFill>
                  <a:srgbClr val="595959"/>
                </a:solidFill>
                <a:latin typeface="Arial" panose="020B0604020202020204" pitchFamily="34" charset="0"/>
              </a:rPr>
              <a:t> </a:t>
            </a:r>
          </a:p>
          <a:p>
            <a:pPr marL="285750" indent="-285750" rtl="0" fontAlgn="base">
              <a:spcBef>
                <a:spcPts val="0"/>
              </a:spcBef>
              <a:spcAft>
                <a:spcPts val="1200"/>
              </a:spcAft>
              <a:buFont typeface="Arial" panose="020B0604020202020204" pitchFamily="34" charset="0"/>
              <a:buChar char="•"/>
            </a:pPr>
            <a:r>
              <a:rPr lang="en-US" sz="2000" dirty="0">
                <a:solidFill>
                  <a:srgbClr val="595959"/>
                </a:solidFill>
                <a:latin typeface="Arial" panose="020B0604020202020204" pitchFamily="34" charset="0"/>
              </a:rPr>
              <a:t>Check out the RMG papers</a:t>
            </a:r>
          </a:p>
          <a:p>
            <a:pPr marL="742950" lvl="1" indent="-285750" fontAlgn="base">
              <a:spcAft>
                <a:spcPts val="1200"/>
              </a:spcAft>
              <a:buFont typeface="Arial" panose="020B0604020202020204" pitchFamily="34" charset="0"/>
              <a:buChar char="•"/>
            </a:pPr>
            <a:r>
              <a:rPr lang="en-US" sz="2000" dirty="0">
                <a:solidFill>
                  <a:srgbClr val="595959"/>
                </a:solidFill>
                <a:latin typeface="Arial" panose="020B0604020202020204" pitchFamily="34" charset="0"/>
              </a:rPr>
              <a:t>RMG-</a:t>
            </a:r>
            <a:r>
              <a:rPr lang="en-US" sz="2000" dirty="0" err="1">
                <a:solidFill>
                  <a:srgbClr val="595959"/>
                </a:solidFill>
                <a:latin typeface="Arial" panose="020B0604020202020204" pitchFamily="34" charset="0"/>
              </a:rPr>
              <a:t>Py</a:t>
            </a:r>
            <a:r>
              <a:rPr lang="en-US" sz="2000" dirty="0">
                <a:solidFill>
                  <a:srgbClr val="595959"/>
                </a:solidFill>
                <a:latin typeface="Arial" panose="020B0604020202020204" pitchFamily="34" charset="0"/>
              </a:rPr>
              <a:t> (Gao et al, 2016, DOI: </a:t>
            </a:r>
            <a:r>
              <a:rPr lang="en-US" sz="2000" dirty="0">
                <a:solidFill>
                  <a:srgbClr val="595959"/>
                </a:solidFill>
                <a:latin typeface="Arial" panose="020B0604020202020204" pitchFamily="34" charset="0"/>
                <a:hlinkClick r:id="rId3"/>
              </a:rPr>
              <a:t>10.1016/j.cpc.2016.02.013</a:t>
            </a:r>
            <a:r>
              <a:rPr lang="en-US" sz="2000" dirty="0">
                <a:solidFill>
                  <a:srgbClr val="595959"/>
                </a:solidFill>
                <a:latin typeface="Arial" panose="020B0604020202020204" pitchFamily="34" charset="0"/>
              </a:rPr>
              <a:t>) </a:t>
            </a:r>
          </a:p>
          <a:p>
            <a:pPr marL="742950" lvl="1" indent="-285750" fontAlgn="base">
              <a:spcAft>
                <a:spcPts val="1200"/>
              </a:spcAft>
              <a:buFont typeface="Arial" panose="020B0604020202020204" pitchFamily="34" charset="0"/>
              <a:buChar char="•"/>
            </a:pPr>
            <a:r>
              <a:rPr lang="en-US" sz="2000" dirty="0">
                <a:solidFill>
                  <a:srgbClr val="595959"/>
                </a:solidFill>
                <a:latin typeface="Arial" panose="020B0604020202020204" pitchFamily="34" charset="0"/>
              </a:rPr>
              <a:t>RMG-</a:t>
            </a:r>
            <a:r>
              <a:rPr lang="en-US" sz="2000" dirty="0" err="1">
                <a:solidFill>
                  <a:srgbClr val="595959"/>
                </a:solidFill>
                <a:latin typeface="Arial" panose="020B0604020202020204" pitchFamily="34" charset="0"/>
              </a:rPr>
              <a:t>Py</a:t>
            </a:r>
            <a:r>
              <a:rPr lang="en-US" sz="2000" dirty="0">
                <a:solidFill>
                  <a:srgbClr val="595959"/>
                </a:solidFill>
                <a:latin typeface="Arial" panose="020B0604020202020204" pitchFamily="34" charset="0"/>
              </a:rPr>
              <a:t> v.3.0 (Liu et al. 2020, DOI: </a:t>
            </a:r>
            <a:r>
              <a:rPr lang="en-US" sz="2000" dirty="0">
                <a:solidFill>
                  <a:srgbClr val="595959"/>
                </a:solidFill>
                <a:latin typeface="Arial" panose="020B0604020202020204" pitchFamily="34" charset="0"/>
                <a:hlinkClick r:id="rId4"/>
              </a:rPr>
              <a:t>10.1021/acs.jcim.0c01480</a:t>
            </a:r>
            <a:r>
              <a:rPr lang="en-US" sz="2000" dirty="0">
                <a:solidFill>
                  <a:srgbClr val="595959"/>
                </a:solidFill>
                <a:latin typeface="Arial" panose="020B0604020202020204" pitchFamily="34" charset="0"/>
              </a:rPr>
              <a:t>)</a:t>
            </a:r>
          </a:p>
          <a:p>
            <a:pPr marL="742950" lvl="1" indent="-285750" fontAlgn="base">
              <a:spcAft>
                <a:spcPts val="1200"/>
              </a:spcAft>
              <a:buFont typeface="Arial" panose="020B0604020202020204" pitchFamily="34" charset="0"/>
              <a:buChar char="•"/>
            </a:pPr>
            <a:r>
              <a:rPr lang="en-US" sz="2000" dirty="0">
                <a:solidFill>
                  <a:srgbClr val="595959"/>
                </a:solidFill>
                <a:latin typeface="Arial" panose="020B0604020202020204" pitchFamily="34" charset="0"/>
              </a:rPr>
              <a:t>RMG-database (Johnson et al, 2022</a:t>
            </a:r>
            <a:r>
              <a:rPr lang="en-US" sz="2000" dirty="0">
                <a:solidFill>
                  <a:srgbClr val="595959"/>
                </a:solidFill>
                <a:latin typeface="Arial" panose="020B0604020202020204" pitchFamily="34" charset="0"/>
                <a:cs typeface="Arial" panose="020B0604020202020204" pitchFamily="34" charset="0"/>
              </a:rPr>
              <a:t>, DOI: </a:t>
            </a:r>
            <a:r>
              <a:rPr lang="en-US" sz="2000" dirty="0">
                <a:latin typeface="Arial" panose="020B0604020202020204" pitchFamily="34" charset="0"/>
                <a:cs typeface="Arial" panose="020B0604020202020204" pitchFamily="34" charset="0"/>
                <a:hlinkClick r:id="rId5"/>
              </a:rPr>
              <a:t>10.26434/chemrxiv-2022-0lp0g</a:t>
            </a:r>
            <a:r>
              <a:rPr lang="en-US" sz="2000" dirty="0">
                <a:solidFill>
                  <a:srgbClr val="595959"/>
                </a:solidFill>
                <a:latin typeface="Arial" panose="020B0604020202020204" pitchFamily="34" charset="0"/>
                <a:cs typeface="Arial" panose="020B0604020202020204" pitchFamily="34" charset="0"/>
              </a:rPr>
              <a:t>)</a:t>
            </a:r>
          </a:p>
          <a:p>
            <a:pPr marL="285750" indent="-285750" rtl="0" fontAlgn="base">
              <a:spcBef>
                <a:spcPts val="0"/>
              </a:spcBef>
              <a:spcAft>
                <a:spcPts val="1200"/>
              </a:spcAft>
              <a:buFont typeface="Arial" panose="020B0604020202020204" pitchFamily="34" charset="0"/>
              <a:buChar char="•"/>
            </a:pPr>
            <a:r>
              <a:rPr lang="en-US" sz="2000" dirty="0">
                <a:solidFill>
                  <a:srgbClr val="595959"/>
                </a:solidFill>
                <a:latin typeface="Arial" panose="020B0604020202020204" pitchFamily="34" charset="0"/>
              </a:rPr>
              <a:t>RMG-Cat papers (Goldsmith et al., 2017, DOI: </a:t>
            </a:r>
            <a:r>
              <a:rPr lang="en-US" sz="2000" dirty="0">
                <a:solidFill>
                  <a:srgbClr val="595959"/>
                </a:solidFill>
                <a:latin typeface="Arial" panose="020B0604020202020204" pitchFamily="34" charset="0"/>
                <a:hlinkClick r:id="rId6"/>
              </a:rPr>
              <a:t>10.1021/acs.jpcc.7b02133</a:t>
            </a:r>
            <a:r>
              <a:rPr lang="en-US" sz="2000" dirty="0">
                <a:solidFill>
                  <a:srgbClr val="595959"/>
                </a:solidFill>
                <a:latin typeface="Arial" panose="020B0604020202020204" pitchFamily="34" charset="0"/>
              </a:rPr>
              <a:t>)</a:t>
            </a:r>
          </a:p>
          <a:p>
            <a:pPr marL="742950" lvl="1" indent="-285750" fontAlgn="base">
              <a:spcAft>
                <a:spcPts val="1200"/>
              </a:spcAft>
              <a:buFont typeface="Arial" panose="020B0604020202020204" pitchFamily="34" charset="0"/>
              <a:buChar char="•"/>
            </a:pPr>
            <a:r>
              <a:rPr lang="en-US" sz="2000" dirty="0">
                <a:solidFill>
                  <a:srgbClr val="595959"/>
                </a:solidFill>
                <a:latin typeface="Arial" panose="020B0604020202020204" pitchFamily="34" charset="0"/>
              </a:rPr>
              <a:t>Linear scaling (</a:t>
            </a:r>
            <a:r>
              <a:rPr lang="en-US" sz="2000" dirty="0" err="1">
                <a:solidFill>
                  <a:srgbClr val="595959"/>
                </a:solidFill>
                <a:latin typeface="Arial" panose="020B0604020202020204" pitchFamily="34" charset="0"/>
              </a:rPr>
              <a:t>Mazeau</a:t>
            </a:r>
            <a:r>
              <a:rPr lang="en-US" sz="2000" dirty="0">
                <a:solidFill>
                  <a:srgbClr val="595959"/>
                </a:solidFill>
                <a:latin typeface="Arial" panose="020B0604020202020204" pitchFamily="34" charset="0"/>
              </a:rPr>
              <a:t> et al. 2021. DOI: </a:t>
            </a:r>
            <a:r>
              <a:rPr lang="en-US" sz="2000" dirty="0">
                <a:solidFill>
                  <a:srgbClr val="595959"/>
                </a:solidFill>
                <a:latin typeface="Arial" panose="020B0604020202020204" pitchFamily="34" charset="0"/>
                <a:hlinkClick r:id="rId7"/>
              </a:rPr>
              <a:t>10.1021/acscatal.0c04100</a:t>
            </a:r>
            <a:r>
              <a:rPr lang="en-US" sz="2000" dirty="0">
                <a:solidFill>
                  <a:srgbClr val="595959"/>
                </a:solidFill>
                <a:latin typeface="Arial" panose="020B0604020202020204" pitchFamily="34" charset="0"/>
              </a:rPr>
              <a:t>)</a:t>
            </a:r>
          </a:p>
          <a:p>
            <a:pPr marL="742950" lvl="1" indent="-285750" fontAlgn="base">
              <a:spcAft>
                <a:spcPts val="1200"/>
              </a:spcAft>
              <a:buFont typeface="Arial" panose="020B0604020202020204" pitchFamily="34" charset="0"/>
              <a:buChar char="•"/>
            </a:pPr>
            <a:r>
              <a:rPr lang="en-US" sz="2000" dirty="0">
                <a:solidFill>
                  <a:srgbClr val="595959"/>
                </a:solidFill>
                <a:latin typeface="Arial" panose="020B0604020202020204" pitchFamily="34" charset="0"/>
              </a:rPr>
              <a:t>General application (Kreitz et al. 2021. DOI: </a:t>
            </a:r>
            <a:r>
              <a:rPr lang="en-US" sz="2000" dirty="0">
                <a:solidFill>
                  <a:srgbClr val="595959"/>
                </a:solidFill>
                <a:latin typeface="Arial" panose="020B0604020202020204" pitchFamily="34" charset="0"/>
                <a:hlinkClick r:id="rId8"/>
              </a:rPr>
              <a:t>10.1021/jacsau.1c00276</a:t>
            </a:r>
            <a:r>
              <a:rPr lang="en-US" sz="2000" dirty="0">
                <a:solidFill>
                  <a:srgbClr val="595959"/>
                </a:solidFill>
                <a:latin typeface="Arial" panose="020B0604020202020204" pitchFamily="34" charset="0"/>
              </a:rPr>
              <a:t>)</a:t>
            </a:r>
          </a:p>
          <a:p>
            <a:pPr marL="285750" indent="-285750" rtl="0" fontAlgn="base">
              <a:spcBef>
                <a:spcPts val="0"/>
              </a:spcBef>
              <a:spcAft>
                <a:spcPts val="1200"/>
              </a:spcAft>
              <a:buFont typeface="Arial" panose="020B0604020202020204" pitchFamily="34" charset="0"/>
              <a:buChar char="•"/>
            </a:pPr>
            <a:r>
              <a:rPr lang="en-US" sz="2000" dirty="0">
                <a:solidFill>
                  <a:srgbClr val="595959"/>
                </a:solidFill>
                <a:latin typeface="Arial" panose="020B0604020202020204" pitchFamily="34" charset="0"/>
              </a:rPr>
              <a:t>Contact the developer team for any questions: </a:t>
            </a:r>
            <a:r>
              <a:rPr lang="en-US" sz="2000" dirty="0">
                <a:solidFill>
                  <a:srgbClr val="595959"/>
                </a:solidFill>
                <a:latin typeface="Arial" panose="020B0604020202020204" pitchFamily="34" charset="0"/>
                <a:hlinkClick r:id="rId9"/>
              </a:rPr>
              <a:t>rmg_dev@mit.edu</a:t>
            </a:r>
            <a:r>
              <a:rPr lang="en-US" sz="2000" dirty="0">
                <a:solidFill>
                  <a:srgbClr val="595959"/>
                </a:solidFill>
                <a:latin typeface="Arial" panose="020B0604020202020204" pitchFamily="34" charset="0"/>
              </a:rPr>
              <a:t>  </a:t>
            </a:r>
          </a:p>
        </p:txBody>
      </p:sp>
      <p:sp>
        <p:nvSpPr>
          <p:cNvPr id="3" name="Title 2"/>
          <p:cNvSpPr>
            <a:spLocks noGrp="1"/>
          </p:cNvSpPr>
          <p:nvPr>
            <p:ph type="title"/>
          </p:nvPr>
        </p:nvSpPr>
        <p:spPr>
          <a:xfrm>
            <a:off x="838200" y="40428"/>
            <a:ext cx="10515600" cy="1325563"/>
          </a:xfrm>
        </p:spPr>
        <p:txBody>
          <a:bodyPr/>
          <a:lstStyle/>
          <a:p>
            <a:r>
              <a:rPr lang="en-US" dirty="0"/>
              <a:t>Further information on RMG</a:t>
            </a:r>
          </a:p>
        </p:txBody>
      </p:sp>
    </p:spTree>
    <p:extLst>
      <p:ext uri="{BB962C8B-B14F-4D97-AF65-F5344CB8AC3E}">
        <p14:creationId xmlns:p14="http://schemas.microsoft.com/office/powerpoint/2010/main" val="289431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A7C43E-992C-9D53-CA93-0B35E9EF9265}"/>
              </a:ext>
            </a:extLst>
          </p:cNvPr>
          <p:cNvSpPr>
            <a:spLocks noGrp="1"/>
          </p:cNvSpPr>
          <p:nvPr>
            <p:ph idx="1"/>
          </p:nvPr>
        </p:nvSpPr>
        <p:spPr/>
        <p:txBody>
          <a:bodyPr>
            <a:normAutofit/>
          </a:bodyPr>
          <a:lstStyle/>
          <a:p>
            <a:r>
              <a:rPr lang="en-US" sz="2400" b="1" dirty="0">
                <a:solidFill>
                  <a:srgbClr val="C00000"/>
                </a:solidFill>
              </a:rPr>
              <a:t>RMG website</a:t>
            </a:r>
            <a:r>
              <a:rPr lang="en-US" sz="2400" dirty="0"/>
              <a:t>: </a:t>
            </a:r>
            <a:r>
              <a:rPr lang="en-US" sz="2400" b="1" dirty="0">
                <a:solidFill>
                  <a:srgbClr val="C00000"/>
                </a:solidFill>
                <a:hlinkClick r:id="rId3">
                  <a:extLst>
                    <a:ext uri="{A12FA001-AC4F-418D-AE19-62706E023703}">
                      <ahyp:hlinkClr xmlns:ahyp="http://schemas.microsoft.com/office/drawing/2018/hyperlinkcolor" val="tx"/>
                    </a:ext>
                  </a:extLst>
                </a:hlinkClick>
              </a:rPr>
              <a:t>rmg.mit.edu</a:t>
            </a:r>
            <a:endParaRPr lang="en-US" sz="2400" b="1" dirty="0">
              <a:solidFill>
                <a:srgbClr val="C00000"/>
              </a:solidFill>
            </a:endParaRPr>
          </a:p>
          <a:p>
            <a:r>
              <a:rPr lang="en-US" sz="2400" dirty="0"/>
              <a:t>Resources with previous workshop and slides: </a:t>
            </a:r>
            <a:r>
              <a:rPr lang="en-US" sz="2400" dirty="0">
                <a:hlinkClick r:id="rId4"/>
              </a:rPr>
              <a:t>https://rmg.mit.edu/resources</a:t>
            </a:r>
            <a:r>
              <a:rPr lang="en-US" sz="2400" dirty="0"/>
              <a:t> </a:t>
            </a:r>
          </a:p>
          <a:p>
            <a:r>
              <a:rPr lang="en-US" sz="2400" dirty="0"/>
              <a:t>ACS Fall 2022 Workshop materials and slides: </a:t>
            </a:r>
            <a:r>
              <a:rPr lang="en-US" sz="2400" dirty="0">
                <a:solidFill>
                  <a:srgbClr val="595959"/>
                </a:solidFill>
                <a:hlinkClick r:id="rId5"/>
              </a:rPr>
              <a:t>https://github.com/yunsiechung/RMG_workshop</a:t>
            </a:r>
            <a:endParaRPr lang="en-US" sz="2400" dirty="0"/>
          </a:p>
          <a:p>
            <a:r>
              <a:rPr lang="en-US" sz="2400" dirty="0"/>
              <a:t>RMG Git repo (report issues or view updates)</a:t>
            </a:r>
          </a:p>
          <a:p>
            <a:pPr lvl="1"/>
            <a:r>
              <a:rPr lang="en-US" sz="2000" dirty="0"/>
              <a:t>RMG-</a:t>
            </a:r>
            <a:r>
              <a:rPr lang="en-US" sz="2000" dirty="0" err="1"/>
              <a:t>Py</a:t>
            </a:r>
            <a:r>
              <a:rPr lang="en-US" sz="2000" dirty="0"/>
              <a:t>: </a:t>
            </a:r>
            <a:r>
              <a:rPr lang="en-US" sz="2000" dirty="0">
                <a:hlinkClick r:id="rId6"/>
              </a:rPr>
              <a:t>https://github.com/ReactionMechanismGenerator/RMG-Py</a:t>
            </a:r>
            <a:endParaRPr lang="en-US" sz="2000" dirty="0"/>
          </a:p>
          <a:p>
            <a:pPr lvl="1"/>
            <a:r>
              <a:rPr lang="en-US" sz="2000" dirty="0"/>
              <a:t>RMG-database: </a:t>
            </a:r>
            <a:r>
              <a:rPr lang="en-US" sz="2000" dirty="0">
                <a:hlinkClick r:id="rId7"/>
              </a:rPr>
              <a:t>https://github.com/ReactionMechanismGenerator/RMG-database</a:t>
            </a:r>
            <a:endParaRPr lang="en-US" sz="2000" dirty="0"/>
          </a:p>
        </p:txBody>
      </p:sp>
      <p:sp>
        <p:nvSpPr>
          <p:cNvPr id="3" name="Text Placeholder 2">
            <a:extLst>
              <a:ext uri="{FF2B5EF4-FFF2-40B4-BE49-F238E27FC236}">
                <a16:creationId xmlns:a16="http://schemas.microsoft.com/office/drawing/2014/main" id="{DA7E647A-A36C-49C8-6286-88FA724D0E7E}"/>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105C05E8-9644-6D3E-3E90-F86724F5BBB7}"/>
              </a:ext>
            </a:extLst>
          </p:cNvPr>
          <p:cNvSpPr>
            <a:spLocks noGrp="1"/>
          </p:cNvSpPr>
          <p:nvPr>
            <p:ph type="title"/>
          </p:nvPr>
        </p:nvSpPr>
        <p:spPr/>
        <p:txBody>
          <a:bodyPr/>
          <a:lstStyle/>
          <a:p>
            <a:r>
              <a:rPr lang="en-US" dirty="0"/>
              <a:t>RMG resources</a:t>
            </a:r>
          </a:p>
        </p:txBody>
      </p:sp>
    </p:spTree>
    <p:extLst>
      <p:ext uri="{BB962C8B-B14F-4D97-AF65-F5344CB8AC3E}">
        <p14:creationId xmlns:p14="http://schemas.microsoft.com/office/powerpoint/2010/main" val="8083986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805172"/>
            <a:ext cx="10668000" cy="4462760"/>
          </a:xfrm>
          <a:prstGeom prst="rect">
            <a:avLst/>
          </a:prstGeom>
          <a:noFill/>
        </p:spPr>
        <p:txBody>
          <a:bodyPr wrap="square" rtlCol="0">
            <a:spAutoFit/>
          </a:bodyPr>
          <a:lstStyle/>
          <a:p>
            <a:r>
              <a:rPr lang="en-US" sz="2400" b="1" dirty="0">
                <a:cs typeface="Arial" panose="020B0604020202020204" pitchFamily="34" charset="0"/>
              </a:rPr>
              <a:t>RMG aims to </a:t>
            </a:r>
            <a:r>
              <a:rPr lang="en-US" sz="2400" b="1" dirty="0">
                <a:solidFill>
                  <a:srgbClr val="993333"/>
                </a:solidFill>
                <a:cs typeface="Arial" panose="020B0604020202020204" pitchFamily="34" charset="0"/>
              </a:rPr>
              <a:t>predict</a:t>
            </a:r>
            <a:r>
              <a:rPr lang="en-US" sz="2400" b="1" dirty="0">
                <a:cs typeface="Arial" panose="020B0604020202020204" pitchFamily="34" charset="0"/>
              </a:rPr>
              <a:t> the reactive chemistry of a given system by </a:t>
            </a:r>
            <a:r>
              <a:rPr lang="en-US" sz="2400" b="1" dirty="0">
                <a:solidFill>
                  <a:srgbClr val="993333"/>
                </a:solidFill>
                <a:cs typeface="Arial" panose="020B0604020202020204" pitchFamily="34" charset="0"/>
              </a:rPr>
              <a:t>automatically</a:t>
            </a:r>
            <a:r>
              <a:rPr lang="en-US" sz="2400" b="1" dirty="0">
                <a:cs typeface="Arial" panose="020B0604020202020204" pitchFamily="34" charset="0"/>
              </a:rPr>
              <a:t> determining the relevant species and reactions under the specified conditions. </a:t>
            </a:r>
            <a:br>
              <a:rPr lang="en-US" sz="2400" b="1" dirty="0">
                <a:cs typeface="Arial" panose="020B0604020202020204" pitchFamily="34" charset="0"/>
              </a:rPr>
            </a:br>
            <a:r>
              <a:rPr lang="en-US" sz="2400" b="1" dirty="0">
                <a:cs typeface="Arial" panose="020B0604020202020204" pitchFamily="34" charset="0"/>
              </a:rPr>
              <a:t>It will solve for:</a:t>
            </a:r>
          </a:p>
          <a:p>
            <a:pPr marL="457200" indent="-457200">
              <a:buFont typeface="Arial" panose="020B0604020202020204" pitchFamily="34" charset="0"/>
              <a:buChar char="•"/>
            </a:pPr>
            <a:r>
              <a:rPr lang="en-US" sz="2400" dirty="0">
                <a:cs typeface="Arial" panose="020B0604020202020204" pitchFamily="34" charset="0"/>
              </a:rPr>
              <a:t>All &amp; significant intermediate species</a:t>
            </a:r>
          </a:p>
          <a:p>
            <a:pPr marL="457200" indent="-457200">
              <a:buFont typeface="Arial" panose="020B0604020202020204" pitchFamily="34" charset="0"/>
              <a:buChar char="•"/>
            </a:pPr>
            <a:r>
              <a:rPr lang="en-US" sz="2400" dirty="0">
                <a:cs typeface="Arial" panose="020B0604020202020204" pitchFamily="34" charset="0"/>
              </a:rPr>
              <a:t>All &amp; significant reactions</a:t>
            </a:r>
          </a:p>
          <a:p>
            <a:pPr marL="457200" indent="-457200">
              <a:buFont typeface="Arial" panose="020B0604020202020204" pitchFamily="34" charset="0"/>
              <a:buChar char="•"/>
            </a:pPr>
            <a:r>
              <a:rPr lang="en-US" sz="2400" dirty="0">
                <a:cs typeface="Arial" panose="020B0604020202020204" pitchFamily="34" charset="0"/>
              </a:rPr>
              <a:t>All rate coefficients and thermodynamic properties of species </a:t>
            </a:r>
            <a:br>
              <a:rPr lang="en-US" sz="2000" dirty="0">
                <a:cs typeface="Arial" panose="020B0604020202020204" pitchFamily="34" charset="0"/>
              </a:rPr>
            </a:br>
            <a:endParaRPr lang="en-US" sz="2800" dirty="0">
              <a:cs typeface="Arial" panose="020B0604020202020204" pitchFamily="34" charset="0"/>
            </a:endParaRPr>
          </a:p>
          <a:p>
            <a:r>
              <a:rPr lang="en-US" sz="2000" b="1" dirty="0">
                <a:cs typeface="Arial" panose="020B0604020202020204" pitchFamily="34" charset="0"/>
              </a:rPr>
              <a:t>+</a:t>
            </a:r>
            <a:r>
              <a:rPr lang="en-US" sz="2800" b="1" dirty="0">
                <a:cs typeface="Arial" panose="020B0604020202020204" pitchFamily="34" charset="0"/>
              </a:rPr>
              <a:t> </a:t>
            </a:r>
            <a:r>
              <a:rPr lang="en-US" sz="2000" b="1" dirty="0">
                <a:cs typeface="Arial" panose="020B0604020202020204" pitchFamily="34" charset="0"/>
              </a:rPr>
              <a:t>Reduce the human effort needed to construct a useful kinetic model, so make it more practical to build good models.</a:t>
            </a:r>
          </a:p>
          <a:p>
            <a:r>
              <a:rPr lang="en-US" sz="2000" b="1" dirty="0">
                <a:cs typeface="Arial" panose="020B0604020202020204" pitchFamily="34" charset="0"/>
              </a:rPr>
              <a:t>+ Current version of RMG is particularly useful for pyrolysis &amp; combustion, but it can be applied to other systems (e.g. surface catalysis, liquid phase).</a:t>
            </a:r>
            <a:r>
              <a:rPr lang="en-US" sz="2000" b="1" dirty="0">
                <a:latin typeface="Arial" panose="020B0604020202020204" pitchFamily="34" charset="0"/>
                <a:cs typeface="Arial" panose="020B0604020202020204" pitchFamily="34" charset="0"/>
              </a:rPr>
              <a:t> </a:t>
            </a:r>
          </a:p>
          <a:p>
            <a:endParaRPr lang="en-US" sz="2400" dirty="0"/>
          </a:p>
        </p:txBody>
      </p:sp>
      <p:sp>
        <p:nvSpPr>
          <p:cNvPr id="3" name="Title 2"/>
          <p:cNvSpPr>
            <a:spLocks noGrp="1"/>
          </p:cNvSpPr>
          <p:nvPr>
            <p:ph type="title"/>
          </p:nvPr>
        </p:nvSpPr>
        <p:spPr/>
        <p:txBody>
          <a:bodyPr/>
          <a:lstStyle/>
          <a:p>
            <a:r>
              <a:rPr lang="en-US" dirty="0"/>
              <a:t>Purpose of RMG</a:t>
            </a:r>
          </a:p>
        </p:txBody>
      </p:sp>
    </p:spTree>
    <p:extLst>
      <p:ext uri="{BB962C8B-B14F-4D97-AF65-F5344CB8AC3E}">
        <p14:creationId xmlns:p14="http://schemas.microsoft.com/office/powerpoint/2010/main" val="315429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0FD400-F973-75EE-F920-AF4ABFEB3EC5}"/>
              </a:ext>
            </a:extLst>
          </p:cNvPr>
          <p:cNvSpPr txBox="1"/>
          <p:nvPr/>
        </p:nvSpPr>
        <p:spPr>
          <a:xfrm>
            <a:off x="680053" y="2709624"/>
            <a:ext cx="3639138" cy="1015663"/>
          </a:xfrm>
          <a:prstGeom prst="rect">
            <a:avLst/>
          </a:prstGeom>
          <a:noFill/>
        </p:spPr>
        <p:txBody>
          <a:bodyPr wrap="none" rtlCol="0">
            <a:spAutoFit/>
          </a:bodyPr>
          <a:lstStyle/>
          <a:p>
            <a:r>
              <a:rPr lang="en-US" sz="6000" b="1" dirty="0"/>
              <a:t>Questions?</a:t>
            </a:r>
          </a:p>
        </p:txBody>
      </p:sp>
      <p:grpSp>
        <p:nvGrpSpPr>
          <p:cNvPr id="10" name="Group 9">
            <a:extLst>
              <a:ext uri="{FF2B5EF4-FFF2-40B4-BE49-F238E27FC236}">
                <a16:creationId xmlns:a16="http://schemas.microsoft.com/office/drawing/2014/main" id="{A5E49550-5131-B03D-CB04-F2FEC0BE2077}"/>
              </a:ext>
            </a:extLst>
          </p:cNvPr>
          <p:cNvGrpSpPr/>
          <p:nvPr/>
        </p:nvGrpSpPr>
        <p:grpSpPr>
          <a:xfrm>
            <a:off x="4740307" y="722200"/>
            <a:ext cx="7182447" cy="5413600"/>
            <a:chOff x="4791107" y="722200"/>
            <a:chExt cx="7182447" cy="5413600"/>
          </a:xfrm>
        </p:grpSpPr>
        <p:graphicFrame>
          <p:nvGraphicFramePr>
            <p:cNvPr id="8" name="Table">
              <a:extLst>
                <a:ext uri="{FF2B5EF4-FFF2-40B4-BE49-F238E27FC236}">
                  <a16:creationId xmlns:a16="http://schemas.microsoft.com/office/drawing/2014/main" id="{3555A60C-C22A-CC78-0975-65F6A49342A2}"/>
                </a:ext>
              </a:extLst>
            </p:cNvPr>
            <p:cNvGraphicFramePr/>
            <p:nvPr>
              <p:extLst>
                <p:ext uri="{D42A27DB-BD31-4B8C-83A1-F6EECF244321}">
                  <p14:modId xmlns:p14="http://schemas.microsoft.com/office/powerpoint/2010/main" val="2068514979"/>
                </p:ext>
              </p:extLst>
            </p:nvPr>
          </p:nvGraphicFramePr>
          <p:xfrm>
            <a:off x="4791107" y="722200"/>
            <a:ext cx="7182447" cy="5413600"/>
          </p:xfrm>
          <a:graphic>
            <a:graphicData uri="http://schemas.openxmlformats.org/drawingml/2006/table">
              <a:tbl>
                <a:tblPr/>
                <a:tblGrid>
                  <a:gridCol w="3578945">
                    <a:extLst>
                      <a:ext uri="{9D8B030D-6E8A-4147-A177-3AD203B41FA5}">
                        <a16:colId xmlns:a16="http://schemas.microsoft.com/office/drawing/2014/main" val="20000"/>
                      </a:ext>
                    </a:extLst>
                  </a:gridCol>
                  <a:gridCol w="3603502">
                    <a:extLst>
                      <a:ext uri="{9D8B030D-6E8A-4147-A177-3AD203B41FA5}">
                        <a16:colId xmlns:a16="http://schemas.microsoft.com/office/drawing/2014/main" val="20001"/>
                      </a:ext>
                    </a:extLst>
                  </a:gridCol>
                </a:tblGrid>
                <a:tr h="2706800">
                  <a:tc>
                    <a:txBody>
                      <a:bodyPr/>
                      <a:lstStyle/>
                      <a:p>
                        <a:pPr defTabSz="914400">
                          <a:defRPr sz="1400">
                            <a:sym typeface="Helvetica Neue"/>
                          </a:defRPr>
                        </a:pPr>
                        <a:endParaRPr sz="800" dirty="0"/>
                      </a:p>
                    </a:txBody>
                    <a:tcPr marL="27951" marR="27951" marT="27951" marB="27951" anchor="ctr" horzOverflow="overflow">
                      <a:lnR w="101600">
                        <a:solidFill>
                          <a:srgbClr val="000000"/>
                        </a:solidFill>
                        <a:miter lim="400000"/>
                      </a:lnR>
                      <a:lnB w="101600">
                        <a:solidFill>
                          <a:srgbClr val="000000"/>
                        </a:solidFill>
                        <a:miter lim="400000"/>
                      </a:lnB>
                      <a:blipFill rotWithShape="1">
                        <a:blip r:embed="rId2"/>
                        <a:srcRect/>
                        <a:stretch>
                          <a:fillRect/>
                        </a:stretch>
                      </a:blipFill>
                    </a:tcPr>
                  </a:tc>
                  <a:tc>
                    <a:txBody>
                      <a:bodyPr/>
                      <a:lstStyle/>
                      <a:p>
                        <a:pPr algn="ctr" defTabSz="914400">
                          <a:defRPr sz="1800"/>
                        </a:pPr>
                        <a:r>
                          <a:rPr sz="1800" b="0" i="0" dirty="0">
                            <a:latin typeface="Calibri" panose="020F0502020204030204" pitchFamily="34" charset="0"/>
                            <a:cs typeface="Calibri" panose="020F0502020204030204" pitchFamily="34" charset="0"/>
                            <a:sym typeface="Helvetica Neue"/>
                          </a:rPr>
                          <a:t>Writing a model with 100+ species and 1000+ elementary reactions 
by hand</a:t>
                        </a:r>
                      </a:p>
                    </a:txBody>
                    <a:tcPr marL="72146" marR="72146" marT="27951" marB="27951" anchor="ctr" horzOverflow="overflow">
                      <a:lnL w="101600">
                        <a:solidFill>
                          <a:srgbClr val="000000"/>
                        </a:solidFill>
                        <a:miter lim="400000"/>
                      </a:lnL>
                      <a:lnB w="101600">
                        <a:solidFill>
                          <a:srgbClr val="000000"/>
                        </a:solidFill>
                        <a:miter lim="400000"/>
                      </a:lnB>
                      <a:solidFill>
                        <a:schemeClr val="bg1"/>
                      </a:solidFill>
                    </a:tcPr>
                  </a:tc>
                  <a:extLst>
                    <a:ext uri="{0D108BD9-81ED-4DB2-BD59-A6C34878D82A}">
                      <a16:rowId xmlns:a16="http://schemas.microsoft.com/office/drawing/2014/main" val="10000"/>
                    </a:ext>
                  </a:extLst>
                </a:tr>
                <a:tr h="2706800">
                  <a:tc>
                    <a:txBody>
                      <a:bodyPr/>
                      <a:lstStyle/>
                      <a:p>
                        <a:pPr defTabSz="914400">
                          <a:defRPr sz="1400">
                            <a:sym typeface="Helvetica Neue"/>
                          </a:defRPr>
                        </a:pPr>
                        <a:endParaRPr sz="800" dirty="0"/>
                      </a:p>
                    </a:txBody>
                    <a:tcPr marL="27951" marR="27951" marT="27951" marB="27951" anchor="ctr" horzOverflow="overflow">
                      <a:lnR w="101600">
                        <a:solidFill>
                          <a:srgbClr val="000000"/>
                        </a:solidFill>
                        <a:miter lim="400000"/>
                      </a:lnR>
                      <a:lnT w="101600">
                        <a:solidFill>
                          <a:srgbClr val="000000"/>
                        </a:solidFill>
                        <a:miter lim="400000"/>
                      </a:lnT>
                      <a:blipFill rotWithShape="1">
                        <a:blip r:embed="rId3"/>
                        <a:srcRect/>
                        <a:stretch>
                          <a:fillRect/>
                        </a:stretch>
                      </a:blipFill>
                    </a:tcPr>
                  </a:tc>
                  <a:tc>
                    <a:txBody>
                      <a:bodyPr/>
                      <a:lstStyle/>
                      <a:p>
                        <a:pPr algn="ctr" defTabSz="914400">
                          <a:defRPr sz="1800"/>
                        </a:pPr>
                        <a:r>
                          <a:rPr sz="1800" b="0" i="0" dirty="0">
                            <a:latin typeface="Calibri" panose="020F0502020204030204" pitchFamily="34" charset="0"/>
                            <a:cs typeface="Calibri" panose="020F0502020204030204" pitchFamily="34" charset="0"/>
                            <a:sym typeface="Helvetica Neue"/>
                          </a:rPr>
                          <a:t>Using an automated
Reaction Mechanism Generator</a:t>
                        </a:r>
                        <a:endParaRPr lang="en-US" sz="1800" b="0" i="0" dirty="0">
                          <a:latin typeface="Calibri" panose="020F0502020204030204" pitchFamily="34" charset="0"/>
                          <a:cs typeface="Calibri" panose="020F0502020204030204" pitchFamily="34" charset="0"/>
                          <a:sym typeface="Helvetica Neue"/>
                        </a:endParaRPr>
                      </a:p>
                      <a:p>
                        <a:pPr algn="ctr" defTabSz="914400">
                          <a:defRPr sz="1800"/>
                        </a:pPr>
                        <a:endParaRPr sz="2000" dirty="0">
                          <a:sym typeface="Helvetica Neue"/>
                        </a:endParaRPr>
                      </a:p>
                    </a:txBody>
                    <a:tcPr marL="72146" marR="72146" marT="27951" marB="27951" anchor="ctr" horzOverflow="overflow">
                      <a:lnL w="101600">
                        <a:solidFill>
                          <a:srgbClr val="000000"/>
                        </a:solidFill>
                        <a:miter lim="400000"/>
                      </a:lnL>
                      <a:lnT w="101600">
                        <a:solidFill>
                          <a:srgbClr val="000000"/>
                        </a:solidFill>
                        <a:miter lim="400000"/>
                      </a:lnT>
                      <a:solidFill>
                        <a:schemeClr val="bg1"/>
                      </a:solidFill>
                    </a:tcPr>
                  </a:tc>
                  <a:extLst>
                    <a:ext uri="{0D108BD9-81ED-4DB2-BD59-A6C34878D82A}">
                      <a16:rowId xmlns:a16="http://schemas.microsoft.com/office/drawing/2014/main" val="10001"/>
                    </a:ext>
                  </a:extLst>
                </a:tr>
              </a:tbl>
            </a:graphicData>
          </a:graphic>
        </p:graphicFrame>
        <p:pic>
          <p:nvPicPr>
            <p:cNvPr id="9" name="rmg-logo-red-gray.png" descr="rmg-logo-red-gray.png">
              <a:extLst>
                <a:ext uri="{FF2B5EF4-FFF2-40B4-BE49-F238E27FC236}">
                  <a16:creationId xmlns:a16="http://schemas.microsoft.com/office/drawing/2014/main" id="{C7A86C65-B74F-F266-268B-E380C78910AC}"/>
                </a:ext>
              </a:extLst>
            </p:cNvPr>
            <p:cNvPicPr>
              <a:picLocks noChangeAspect="1"/>
            </p:cNvPicPr>
            <p:nvPr/>
          </p:nvPicPr>
          <p:blipFill>
            <a:blip r:embed="rId4"/>
            <a:stretch>
              <a:fillRect/>
            </a:stretch>
          </p:blipFill>
          <p:spPr>
            <a:xfrm>
              <a:off x="9506490" y="5133521"/>
              <a:ext cx="1457144" cy="816429"/>
            </a:xfrm>
            <a:prstGeom prst="rect">
              <a:avLst/>
            </a:prstGeom>
            <a:ln w="12700">
              <a:miter lim="400000"/>
            </a:ln>
          </p:spPr>
        </p:pic>
      </p:grpSp>
    </p:spTree>
    <p:extLst>
      <p:ext uri="{BB962C8B-B14F-4D97-AF65-F5344CB8AC3E}">
        <p14:creationId xmlns:p14="http://schemas.microsoft.com/office/powerpoint/2010/main" val="3111976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99112" y="5259994"/>
            <a:ext cx="3063240" cy="830997"/>
          </a:xfrm>
          <a:prstGeom prst="rect">
            <a:avLst/>
          </a:prstGeom>
          <a:noFill/>
        </p:spPr>
        <p:txBody>
          <a:bodyPr wrap="square" lIns="91440" tIns="45720" rIns="91440" bIns="45720" rtlCol="0">
            <a:spAutoFit/>
          </a:bodyPr>
          <a:lstStyle/>
          <a:p>
            <a:pPr algn="ctr"/>
            <a:r>
              <a:rPr lang="en-US" sz="2400" b="1" dirty="0"/>
              <a:t>Termination criteria</a:t>
            </a:r>
          </a:p>
          <a:p>
            <a:pPr algn="ctr"/>
            <a:r>
              <a:rPr lang="en-US" sz="2400" b="1" dirty="0"/>
              <a:t>(time, conversion)</a:t>
            </a:r>
            <a:endParaRPr lang="en-US" sz="2800" b="1" dirty="0"/>
          </a:p>
        </p:txBody>
      </p:sp>
      <p:cxnSp>
        <p:nvCxnSpPr>
          <p:cNvPr id="7" name="Straight Arrow Connector 6"/>
          <p:cNvCxnSpPr/>
          <p:nvPr/>
        </p:nvCxnSpPr>
        <p:spPr>
          <a:xfrm>
            <a:off x="5998467" y="2148840"/>
            <a:ext cx="0" cy="582525"/>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426469" y="1730281"/>
            <a:ext cx="3276599" cy="1200329"/>
          </a:xfrm>
          <a:prstGeom prst="rect">
            <a:avLst/>
          </a:prstGeom>
          <a:noFill/>
        </p:spPr>
        <p:txBody>
          <a:bodyPr wrap="square" lIns="91440" tIns="45720" rIns="91440" bIns="45720" rtlCol="0">
            <a:spAutoFit/>
          </a:bodyPr>
          <a:lstStyle/>
          <a:p>
            <a:pPr algn="ctr"/>
            <a:r>
              <a:rPr lang="en-US" sz="2400" b="1" dirty="0"/>
              <a:t>Kinetic and thermodynamic libraries</a:t>
            </a:r>
          </a:p>
        </p:txBody>
      </p:sp>
      <p:cxnSp>
        <p:nvCxnSpPr>
          <p:cNvPr id="10" name="Straight Arrow Connector 9"/>
          <p:cNvCxnSpPr/>
          <p:nvPr/>
        </p:nvCxnSpPr>
        <p:spPr>
          <a:xfrm>
            <a:off x="5998141" y="4224539"/>
            <a:ext cx="0" cy="777591"/>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202424" y="3715512"/>
            <a:ext cx="914400" cy="0"/>
          </a:xfrm>
          <a:prstGeom prst="straightConnector1">
            <a:avLst/>
          </a:prstGeom>
          <a:ln w="101600">
            <a:solidFill>
              <a:srgbClr val="99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89312" y="4771297"/>
            <a:ext cx="2209800" cy="461665"/>
          </a:xfrm>
          <a:prstGeom prst="rect">
            <a:avLst/>
          </a:prstGeom>
          <a:noFill/>
        </p:spPr>
        <p:txBody>
          <a:bodyPr wrap="square" lIns="91440" tIns="45720" rIns="91440" bIns="45720" rtlCol="0">
            <a:spAutoFit/>
          </a:bodyPr>
          <a:lstStyle/>
          <a:p>
            <a:pPr algn="ctr"/>
            <a:r>
              <a:rPr lang="en-US" sz="2400" b="1" dirty="0"/>
              <a:t>Tolerance</a:t>
            </a:r>
            <a:endParaRPr lang="en-US" sz="2800" b="1" dirty="0"/>
          </a:p>
        </p:txBody>
      </p:sp>
      <p:graphicFrame>
        <p:nvGraphicFramePr>
          <p:cNvPr id="15" name="Object 14"/>
          <p:cNvGraphicFramePr>
            <a:graphicFrameLocks noChangeAspect="1"/>
          </p:cNvGraphicFramePr>
          <p:nvPr/>
        </p:nvGraphicFramePr>
        <p:xfrm>
          <a:off x="2119041" y="5353329"/>
          <a:ext cx="1820461" cy="787227"/>
        </p:xfrm>
        <a:graphic>
          <a:graphicData uri="http://schemas.openxmlformats.org/presentationml/2006/ole">
            <mc:AlternateContent xmlns:mc="http://schemas.openxmlformats.org/markup-compatibility/2006">
              <mc:Choice xmlns:v="urn:schemas-microsoft-com:vml" Requires="v">
                <p:oleObj name="Equation" r:id="rId3" imgW="939600" imgH="406080" progId="Equation.DSMT4">
                  <p:embed/>
                </p:oleObj>
              </mc:Choice>
              <mc:Fallback>
                <p:oleObj name="Equation" r:id="rId3" imgW="939600" imgH="406080" progId="Equation.DSMT4">
                  <p:embed/>
                  <p:pic>
                    <p:nvPicPr>
                      <p:cNvPr id="15"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041" y="5353329"/>
                        <a:ext cx="1820461" cy="787227"/>
                      </a:xfrm>
                      <a:prstGeom prst="rect">
                        <a:avLst/>
                      </a:prstGeom>
                      <a:noFill/>
                      <a:ln>
                        <a:noFill/>
                      </a:ln>
                      <a:effectLst/>
                    </p:spPr>
                  </p:pic>
                </p:oleObj>
              </mc:Fallback>
            </mc:AlternateContent>
          </a:graphicData>
        </a:graphic>
      </p:graphicFrame>
      <p:cxnSp>
        <p:nvCxnSpPr>
          <p:cNvPr id="18" name="Straight Arrow Connector 17"/>
          <p:cNvCxnSpPr/>
          <p:nvPr/>
        </p:nvCxnSpPr>
        <p:spPr>
          <a:xfrm flipH="1">
            <a:off x="4345457" y="4286185"/>
            <a:ext cx="595619" cy="565579"/>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30004" y="1042164"/>
            <a:ext cx="3132348" cy="830997"/>
          </a:xfrm>
          <a:prstGeom prst="rect">
            <a:avLst/>
          </a:prstGeom>
          <a:noFill/>
        </p:spPr>
        <p:txBody>
          <a:bodyPr wrap="square" lIns="91440" tIns="45720" rIns="91440" bIns="45720" rtlCol="0">
            <a:spAutoFit/>
          </a:bodyPr>
          <a:lstStyle/>
          <a:p>
            <a:pPr algn="ctr"/>
            <a:r>
              <a:rPr lang="en-US" sz="2400" b="1" dirty="0"/>
              <a:t>Inlet conditions  and composition (T, P, X)</a:t>
            </a:r>
            <a:endParaRPr lang="en-US" sz="2800" b="1" dirty="0"/>
          </a:p>
        </p:txBody>
      </p:sp>
      <p:graphicFrame>
        <p:nvGraphicFramePr>
          <p:cNvPr id="21" name="Object 20"/>
          <p:cNvGraphicFramePr>
            <a:graphicFrameLocks noChangeAspect="1"/>
          </p:cNvGraphicFramePr>
          <p:nvPr/>
        </p:nvGraphicFramePr>
        <p:xfrm>
          <a:off x="781499" y="4760559"/>
          <a:ext cx="1289939" cy="1017269"/>
        </p:xfrm>
        <a:graphic>
          <a:graphicData uri="http://schemas.openxmlformats.org/presentationml/2006/ole">
            <mc:AlternateContent xmlns:mc="http://schemas.openxmlformats.org/markup-compatibility/2006">
              <mc:Choice xmlns:v="urn:schemas-microsoft-com:vml" Requires="v">
                <p:oleObj name="Equation" r:id="rId5" imgW="545760" imgH="431640" progId="Equation.DSMT4">
                  <p:embed/>
                </p:oleObj>
              </mc:Choice>
              <mc:Fallback>
                <p:oleObj name="Equation" r:id="rId5" imgW="545760" imgH="431640" progId="Equation.DSMT4">
                  <p:embed/>
                  <p:pic>
                    <p:nvPicPr>
                      <p:cNvPr id="21" name="Object 20"/>
                      <p:cNvPicPr>
                        <a:picLocks noChangeAspect="1" noChangeArrowheads="1"/>
                      </p:cNvPicPr>
                      <p:nvPr/>
                    </p:nvPicPr>
                    <p:blipFill>
                      <a:blip r:embed="rId6"/>
                      <a:srcRect/>
                      <a:stretch>
                        <a:fillRect/>
                      </a:stretch>
                    </p:blipFill>
                    <p:spPr bwMode="auto">
                      <a:xfrm>
                        <a:off x="781499" y="4760559"/>
                        <a:ext cx="1289939" cy="1017269"/>
                      </a:xfrm>
                      <a:prstGeom prst="rect">
                        <a:avLst/>
                      </a:prstGeom>
                      <a:noFill/>
                      <a:ln>
                        <a:noFill/>
                      </a:ln>
                      <a:effectLst/>
                    </p:spPr>
                  </p:pic>
                </p:oleObj>
              </mc:Fallback>
            </mc:AlternateContent>
          </a:graphicData>
        </a:graphic>
      </p:graphicFrame>
      <p:sp>
        <p:nvSpPr>
          <p:cNvPr id="24" name="TextBox 23"/>
          <p:cNvSpPr txBox="1"/>
          <p:nvPr/>
        </p:nvSpPr>
        <p:spPr>
          <a:xfrm>
            <a:off x="8010530" y="2930610"/>
            <a:ext cx="2588817" cy="1077218"/>
          </a:xfrm>
          <a:prstGeom prst="rect">
            <a:avLst/>
          </a:prstGeom>
          <a:noFill/>
        </p:spPr>
        <p:txBody>
          <a:bodyPr wrap="square" lIns="91440" tIns="45720" rIns="91440" bIns="45720" rtlCol="0">
            <a:spAutoFit/>
          </a:bodyPr>
          <a:lstStyle/>
          <a:p>
            <a:pPr algn="ctr"/>
            <a:r>
              <a:rPr lang="en-US" sz="3200" b="1" dirty="0">
                <a:solidFill>
                  <a:srgbClr val="993333"/>
                </a:solidFill>
                <a:effectLst>
                  <a:outerShdw blurRad="38100" dist="38100" dir="2700000" algn="tl">
                    <a:srgbClr val="000000">
                      <a:alpha val="43137"/>
                    </a:srgbClr>
                  </a:outerShdw>
                </a:effectLst>
              </a:rPr>
              <a:t>Kinetic model</a:t>
            </a:r>
            <a:endParaRPr lang="en-US" sz="3600" b="1" dirty="0">
              <a:solidFill>
                <a:srgbClr val="993333"/>
              </a:solidFill>
              <a:effectLst>
                <a:outerShdw blurRad="38100" dist="38100" dir="2700000" algn="tl">
                  <a:srgbClr val="000000">
                    <a:alpha val="43137"/>
                  </a:srgbClr>
                </a:outerShdw>
              </a:effectLst>
            </a:endParaRPr>
          </a:p>
        </p:txBody>
      </p:sp>
      <p:pic>
        <p:nvPicPr>
          <p:cNvPr id="25" name="Picture 3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61303" y="4791778"/>
            <a:ext cx="2470567" cy="463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Group 25"/>
          <p:cNvGrpSpPr/>
          <p:nvPr/>
        </p:nvGrpSpPr>
        <p:grpSpPr>
          <a:xfrm>
            <a:off x="8789048" y="5353329"/>
            <a:ext cx="2036853" cy="538323"/>
            <a:chOff x="5308429" y="4747283"/>
            <a:chExt cx="2319165" cy="717764"/>
          </a:xfrm>
        </p:grpSpPr>
        <p:pic>
          <p:nvPicPr>
            <p:cNvPr id="27" name="Picture 329" descr="Cantera"/>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46642"/>
            <a:stretch/>
          </p:blipFill>
          <p:spPr bwMode="auto">
            <a:xfrm>
              <a:off x="5308429" y="4747283"/>
              <a:ext cx="2012624" cy="58935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734092" y="5176835"/>
              <a:ext cx="1893502" cy="288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9" name="Rectangle 28"/>
          <p:cNvSpPr/>
          <p:nvPr/>
        </p:nvSpPr>
        <p:spPr>
          <a:xfrm>
            <a:off x="9160678" y="5683654"/>
            <a:ext cx="1663007" cy="216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cxnSp>
        <p:nvCxnSpPr>
          <p:cNvPr id="30" name="Straight Arrow Connector 29"/>
          <p:cNvCxnSpPr/>
          <p:nvPr/>
        </p:nvCxnSpPr>
        <p:spPr>
          <a:xfrm>
            <a:off x="9732860" y="4084631"/>
            <a:ext cx="0" cy="704804"/>
          </a:xfrm>
          <a:prstGeom prst="straightConnector1">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1" name="Picture 2" descr="C:\Dropbox (MIT)\Administration\Presentations\C2E2 UConn\Presentation\Raw\ERC09.jpg"/>
          <p:cNvPicPr>
            <a:picLocks noChangeAspect="1" noChangeArrowheads="1"/>
          </p:cNvPicPr>
          <p:nvPr/>
        </p:nvPicPr>
        <p:blipFill rotWithShape="1">
          <a:blip r:embed="rId9">
            <a:extLst>
              <a:ext uri="{28A0092B-C50C-407E-A947-70E740481C1C}">
                <a14:useLocalDpi xmlns:a14="http://schemas.microsoft.com/office/drawing/2010/main" val="0"/>
              </a:ext>
            </a:extLst>
          </a:blip>
          <a:srcRect l="2589" t="7625" b="3537"/>
          <a:stretch/>
        </p:blipFill>
        <p:spPr bwMode="auto">
          <a:xfrm>
            <a:off x="246840" y="800963"/>
            <a:ext cx="4252272" cy="386080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a:xfrm flipH="1" flipV="1">
            <a:off x="4206701" y="2590805"/>
            <a:ext cx="724967" cy="392841"/>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2" name="Picture 7">
            <a:extLst>
              <a:ext uri="{FF2B5EF4-FFF2-40B4-BE49-F238E27FC236}">
                <a16:creationId xmlns:a16="http://schemas.microsoft.com/office/drawing/2014/main" id="{24A1F965-85C3-450B-8D8A-00B1BA28D6D7}"/>
              </a:ext>
            </a:extLst>
          </p:cNvPr>
          <p:cNvPicPr>
            <a:picLocks noChangeAspect="1"/>
          </p:cNvPicPr>
          <p:nvPr/>
        </p:nvPicPr>
        <p:blipFill>
          <a:blip r:embed="rId10"/>
          <a:stretch>
            <a:fillRect/>
          </a:stretch>
        </p:blipFill>
        <p:spPr>
          <a:xfrm>
            <a:off x="5105529" y="3129550"/>
            <a:ext cx="1840089" cy="1028999"/>
          </a:xfrm>
          <a:prstGeom prst="rect">
            <a:avLst/>
          </a:prstGeom>
        </p:spPr>
      </p:pic>
      <p:sp>
        <p:nvSpPr>
          <p:cNvPr id="2" name="Title 1"/>
          <p:cNvSpPr>
            <a:spLocks noGrp="1"/>
          </p:cNvSpPr>
          <p:nvPr>
            <p:ph type="title"/>
          </p:nvPr>
        </p:nvSpPr>
        <p:spPr>
          <a:xfrm>
            <a:off x="838200" y="0"/>
            <a:ext cx="10515600" cy="1325563"/>
          </a:xfrm>
        </p:spPr>
        <p:txBody>
          <a:bodyPr/>
          <a:lstStyle/>
          <a:p>
            <a:pPr algn="ctr"/>
            <a:r>
              <a:rPr lang="en-US" dirty="0"/>
              <a:t>How RMG Works</a:t>
            </a:r>
          </a:p>
        </p:txBody>
      </p:sp>
      <p:grpSp>
        <p:nvGrpSpPr>
          <p:cNvPr id="4" name="Group 3">
            <a:extLst>
              <a:ext uri="{FF2B5EF4-FFF2-40B4-BE49-F238E27FC236}">
                <a16:creationId xmlns:a16="http://schemas.microsoft.com/office/drawing/2014/main" id="{7F3F9E02-0AD9-DBC4-797C-8F06F8A90960}"/>
              </a:ext>
            </a:extLst>
          </p:cNvPr>
          <p:cNvGrpSpPr/>
          <p:nvPr/>
        </p:nvGrpSpPr>
        <p:grpSpPr>
          <a:xfrm>
            <a:off x="8852794" y="5777828"/>
            <a:ext cx="1580131" cy="461665"/>
            <a:chOff x="8852794" y="5777828"/>
            <a:chExt cx="1580131" cy="461665"/>
          </a:xfrm>
        </p:grpSpPr>
        <p:sp>
          <p:nvSpPr>
            <p:cNvPr id="33" name="TextBox 32"/>
            <p:cNvSpPr txBox="1"/>
            <p:nvPr/>
          </p:nvSpPr>
          <p:spPr>
            <a:xfrm>
              <a:off x="9245976" y="5777828"/>
              <a:ext cx="1186949" cy="461665"/>
            </a:xfrm>
            <a:prstGeom prst="rect">
              <a:avLst/>
            </a:prstGeom>
            <a:noFill/>
          </p:spPr>
          <p:txBody>
            <a:bodyPr wrap="square" lIns="91440" tIns="45720" rIns="91440" bIns="45720" rtlCol="0">
              <a:spAutoFit/>
            </a:bodyPr>
            <a:lstStyle/>
            <a:p>
              <a:pPr algn="ctr"/>
              <a:r>
                <a:rPr lang="en-US" sz="2400" b="1" dirty="0"/>
                <a:t>RMS</a:t>
              </a:r>
              <a:endParaRPr lang="en-US" sz="2800" b="1" dirty="0"/>
            </a:p>
          </p:txBody>
        </p:sp>
        <p:pic>
          <p:nvPicPr>
            <p:cNvPr id="3" name="Picture 2" descr="rms-logo-medium.png">
              <a:extLst>
                <a:ext uri="{FF2B5EF4-FFF2-40B4-BE49-F238E27FC236}">
                  <a16:creationId xmlns:a16="http://schemas.microsoft.com/office/drawing/2014/main" id="{C3EEB2B0-26CC-DFC8-05F7-7B093498B0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52794" y="5907974"/>
              <a:ext cx="611335" cy="311753"/>
            </a:xfrm>
            <a:prstGeom prst="rect">
              <a:avLst/>
            </a:prstGeom>
          </p:spPr>
        </p:pic>
      </p:grpSp>
    </p:spTree>
    <p:extLst>
      <p:ext uri="{BB962C8B-B14F-4D97-AF65-F5344CB8AC3E}">
        <p14:creationId xmlns:p14="http://schemas.microsoft.com/office/powerpoint/2010/main" val="284238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1"/>
                                        </p:tgtEl>
                                      </p:cBhvr>
                                    </p:animEffect>
                                    <p:set>
                                      <p:cBhvr>
                                        <p:cTn id="28" dur="1" fill="hold">
                                          <p:stCondLst>
                                            <p:cond delay="499"/>
                                          </p:stCondLst>
                                        </p:cTn>
                                        <p:tgtEl>
                                          <p:spTgt spid="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1"/>
                                        </p:tgtEl>
                                      </p:cBhvr>
                                    </p:animEffect>
                                    <p:set>
                                      <p:cBhvr>
                                        <p:cTn id="50" dur="1" fill="hold">
                                          <p:stCondLst>
                                            <p:cond delay="499"/>
                                          </p:stCondLst>
                                        </p:cTn>
                                        <p:tgtEl>
                                          <p:spTgt spid="21"/>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 presetClass="entr" presetSubtype="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9"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743200" y="2133600"/>
            <a:ext cx="6705600" cy="2590800"/>
          </a:xfrm>
          <a:prstGeom prst="ellipse">
            <a:avLst/>
          </a:prstGeom>
          <a:noFill/>
          <a:ln w="28575">
            <a:solidFill>
              <a:srgbClr val="99333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5" name="TextBox 4"/>
          <p:cNvSpPr txBox="1"/>
          <p:nvPr/>
        </p:nvSpPr>
        <p:spPr>
          <a:xfrm>
            <a:off x="0" y="2974778"/>
            <a:ext cx="12192000" cy="830997"/>
          </a:xfrm>
          <a:prstGeom prst="rect">
            <a:avLst/>
          </a:prstGeom>
          <a:noFill/>
        </p:spPr>
        <p:txBody>
          <a:bodyPr wrap="square" lIns="91440" tIns="45720" rIns="91440" bIns="45720" rtlCol="0">
            <a:spAutoFit/>
          </a:bodyPr>
          <a:lstStyle/>
          <a:p>
            <a:pPr algn="ctr"/>
            <a:r>
              <a:rPr lang="en-US" sz="4800" b="1" dirty="0">
                <a:effectLst>
                  <a:outerShdw blurRad="38100" dist="38100" dir="2700000" algn="tl">
                    <a:srgbClr val="000000">
                      <a:alpha val="43137"/>
                    </a:srgbClr>
                  </a:outerShdw>
                </a:effectLst>
              </a:rPr>
              <a:t>Core</a:t>
            </a:r>
            <a:endParaRPr lang="en-US" sz="5333" b="1" dirty="0">
              <a:effectLst>
                <a:outerShdw blurRad="38100" dist="38100" dir="2700000" algn="tl">
                  <a:srgbClr val="000000">
                    <a:alpha val="43137"/>
                  </a:srgbClr>
                </a:outerShdw>
              </a:effectLst>
            </a:endParaRPr>
          </a:p>
        </p:txBody>
      </p:sp>
      <p:sp>
        <p:nvSpPr>
          <p:cNvPr id="6" name="TextBox 5"/>
          <p:cNvSpPr txBox="1"/>
          <p:nvPr/>
        </p:nvSpPr>
        <p:spPr>
          <a:xfrm>
            <a:off x="0" y="5449910"/>
            <a:ext cx="12192000" cy="830997"/>
          </a:xfrm>
          <a:prstGeom prst="rect">
            <a:avLst/>
          </a:prstGeom>
          <a:noFill/>
        </p:spPr>
        <p:txBody>
          <a:bodyPr wrap="square" lIns="91440" tIns="45720" rIns="91440" bIns="45720" rtlCol="0">
            <a:spAutoFit/>
          </a:bodyPr>
          <a:lstStyle/>
          <a:p>
            <a:pPr algn="ctr"/>
            <a:r>
              <a:rPr lang="en-US" sz="4800" dirty="0"/>
              <a:t>Edge</a:t>
            </a:r>
            <a:endParaRPr lang="en-US" sz="5333" dirty="0"/>
          </a:p>
        </p:txBody>
      </p:sp>
      <p:sp>
        <p:nvSpPr>
          <p:cNvPr id="10" name="TextBox 9"/>
          <p:cNvSpPr txBox="1"/>
          <p:nvPr/>
        </p:nvSpPr>
        <p:spPr>
          <a:xfrm>
            <a:off x="0" y="1"/>
            <a:ext cx="12192000" cy="461665"/>
          </a:xfrm>
          <a:prstGeom prst="rect">
            <a:avLst/>
          </a:prstGeom>
          <a:noFill/>
        </p:spPr>
        <p:txBody>
          <a:bodyPr wrap="square" rtlCol="1">
            <a:spAutoFit/>
          </a:bodyPr>
          <a:lstStyle/>
          <a:p>
            <a:pPr algn="ctr"/>
            <a:r>
              <a:rPr lang="en-US" sz="2400" b="1" dirty="0"/>
              <a:t>Reaction Mechanism Generator</a:t>
            </a:r>
            <a:endParaRPr lang="he-IL" sz="2400" b="1" dirty="0"/>
          </a:p>
        </p:txBody>
      </p:sp>
      <p:grpSp>
        <p:nvGrpSpPr>
          <p:cNvPr id="13" name="Group 12"/>
          <p:cNvGrpSpPr/>
          <p:nvPr/>
        </p:nvGrpSpPr>
        <p:grpSpPr>
          <a:xfrm>
            <a:off x="-461727" y="442268"/>
            <a:ext cx="5689605" cy="1084031"/>
            <a:chOff x="-461727" y="442267"/>
            <a:chExt cx="5689605" cy="1084031"/>
          </a:xfrm>
        </p:grpSpPr>
        <p:sp>
          <p:nvSpPr>
            <p:cNvPr id="11" name="TextBox 10"/>
            <p:cNvSpPr txBox="1"/>
            <p:nvPr/>
          </p:nvSpPr>
          <p:spPr>
            <a:xfrm>
              <a:off x="-461727" y="442267"/>
              <a:ext cx="5689605" cy="461665"/>
            </a:xfrm>
            <a:prstGeom prst="rect">
              <a:avLst/>
            </a:prstGeom>
            <a:noFill/>
          </p:spPr>
          <p:txBody>
            <a:bodyPr wrap="square" lIns="91440" tIns="45720" rIns="91440" bIns="45720" rtlCol="0">
              <a:spAutoFit/>
            </a:bodyPr>
            <a:lstStyle/>
            <a:p>
              <a:pPr algn="ctr"/>
              <a:r>
                <a:rPr lang="en-US" sz="2400" dirty="0"/>
                <a:t>Example: ethanol oxidation</a:t>
              </a:r>
              <a:endParaRPr lang="en-US" sz="3200" dirty="0"/>
            </a:p>
          </p:txBody>
        </p:sp>
        <p:sp>
          <p:nvSpPr>
            <p:cNvPr id="12" name="TextBox 11"/>
            <p:cNvSpPr txBox="1"/>
            <p:nvPr/>
          </p:nvSpPr>
          <p:spPr>
            <a:xfrm>
              <a:off x="0" y="818412"/>
              <a:ext cx="4780230" cy="707886"/>
            </a:xfrm>
            <a:prstGeom prst="rect">
              <a:avLst/>
            </a:prstGeom>
            <a:noFill/>
          </p:spPr>
          <p:txBody>
            <a:bodyPr wrap="square" lIns="91440" tIns="45720" rIns="91440" bIns="45720" rtlCol="0">
              <a:spAutoFit/>
            </a:bodyPr>
            <a:lstStyle/>
            <a:p>
              <a:pPr algn="ctr"/>
              <a:r>
                <a:rPr lang="en-US" sz="2000" dirty="0"/>
                <a:t>1000 ppm fuel, stoichiometric O</a:t>
              </a:r>
              <a:r>
                <a:rPr lang="en-US" sz="2000" baseline="-25000" dirty="0"/>
                <a:t>2</a:t>
              </a:r>
              <a:r>
                <a:rPr lang="en-US" sz="2000" dirty="0"/>
                <a:t>, in </a:t>
              </a:r>
              <a:r>
                <a:rPr lang="en-US" sz="2000" dirty="0" err="1"/>
                <a:t>Ar</a:t>
              </a:r>
              <a:endParaRPr lang="en-US" sz="2000" baseline="-25000" dirty="0"/>
            </a:p>
            <a:p>
              <a:pPr algn="ctr"/>
              <a:r>
                <a:rPr lang="en-US" sz="2000" dirty="0"/>
                <a:t>at 1500 K, 1 bar</a:t>
              </a:r>
              <a:endParaRPr lang="en-US" sz="2800" dirty="0"/>
            </a:p>
          </p:txBody>
        </p:sp>
      </p:grpSp>
      <p:pic>
        <p:nvPicPr>
          <p:cNvPr id="2" name="Picture 1"/>
          <p:cNvPicPr>
            <a:picLocks noChangeAspect="1"/>
          </p:cNvPicPr>
          <p:nvPr/>
        </p:nvPicPr>
        <p:blipFill>
          <a:blip r:embed="rId3"/>
          <a:stretch>
            <a:fillRect/>
          </a:stretch>
        </p:blipFill>
        <p:spPr>
          <a:xfrm>
            <a:off x="6379154" y="2515468"/>
            <a:ext cx="1000125" cy="386715"/>
          </a:xfrm>
          <a:prstGeom prst="rect">
            <a:avLst/>
          </a:prstGeom>
        </p:spPr>
      </p:pic>
      <p:pic>
        <p:nvPicPr>
          <p:cNvPr id="14" name="Picture 13"/>
          <p:cNvPicPr>
            <a:picLocks noChangeAspect="1"/>
          </p:cNvPicPr>
          <p:nvPr/>
        </p:nvPicPr>
        <p:blipFill>
          <a:blip r:embed="rId4"/>
          <a:stretch>
            <a:fillRect/>
          </a:stretch>
        </p:blipFill>
        <p:spPr>
          <a:xfrm>
            <a:off x="4784437" y="2836284"/>
            <a:ext cx="280035" cy="253365"/>
          </a:xfrm>
          <a:prstGeom prst="rect">
            <a:avLst/>
          </a:prstGeom>
        </p:spPr>
      </p:pic>
      <p:pic>
        <p:nvPicPr>
          <p:cNvPr id="16" name="Picture 15"/>
          <p:cNvPicPr>
            <a:picLocks noChangeAspect="1"/>
          </p:cNvPicPr>
          <p:nvPr/>
        </p:nvPicPr>
        <p:blipFill>
          <a:blip r:embed="rId5"/>
          <a:stretch>
            <a:fillRect/>
          </a:stretch>
        </p:blipFill>
        <p:spPr>
          <a:xfrm>
            <a:off x="6302627" y="3740106"/>
            <a:ext cx="253365" cy="240031"/>
          </a:xfrm>
          <a:prstGeom prst="rect">
            <a:avLst/>
          </a:prstGeom>
        </p:spPr>
      </p:pic>
    </p:spTree>
    <p:extLst>
      <p:ext uri="{BB962C8B-B14F-4D97-AF65-F5344CB8AC3E}">
        <p14:creationId xmlns:p14="http://schemas.microsoft.com/office/powerpoint/2010/main" val="308750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743200" y="2133600"/>
            <a:ext cx="6705600" cy="2590800"/>
          </a:xfrm>
          <a:prstGeom prst="ellipse">
            <a:avLst/>
          </a:prstGeom>
          <a:noFill/>
          <a:ln w="28575">
            <a:solidFill>
              <a:srgbClr val="99333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10" name="TextBox 9"/>
          <p:cNvSpPr txBox="1"/>
          <p:nvPr/>
        </p:nvSpPr>
        <p:spPr>
          <a:xfrm>
            <a:off x="0" y="1"/>
            <a:ext cx="12192000" cy="461665"/>
          </a:xfrm>
          <a:prstGeom prst="rect">
            <a:avLst/>
          </a:prstGeom>
          <a:noFill/>
        </p:spPr>
        <p:txBody>
          <a:bodyPr wrap="square" rtlCol="1">
            <a:spAutoFit/>
          </a:bodyPr>
          <a:lstStyle/>
          <a:p>
            <a:pPr algn="ctr"/>
            <a:r>
              <a:rPr lang="en-US" sz="2400" b="1" dirty="0"/>
              <a:t>Reaction Mechanism Generator</a:t>
            </a:r>
            <a:endParaRPr lang="he-IL" sz="2400" b="1" dirty="0"/>
          </a:p>
        </p:txBody>
      </p:sp>
      <p:grpSp>
        <p:nvGrpSpPr>
          <p:cNvPr id="13" name="Group 12"/>
          <p:cNvGrpSpPr/>
          <p:nvPr/>
        </p:nvGrpSpPr>
        <p:grpSpPr>
          <a:xfrm>
            <a:off x="-461727" y="442268"/>
            <a:ext cx="5689605" cy="1084031"/>
            <a:chOff x="-461727" y="442267"/>
            <a:chExt cx="5689605" cy="1084031"/>
          </a:xfrm>
        </p:grpSpPr>
        <p:sp>
          <p:nvSpPr>
            <p:cNvPr id="11" name="TextBox 10"/>
            <p:cNvSpPr txBox="1"/>
            <p:nvPr/>
          </p:nvSpPr>
          <p:spPr>
            <a:xfrm>
              <a:off x="-461727" y="442267"/>
              <a:ext cx="5689605" cy="461665"/>
            </a:xfrm>
            <a:prstGeom prst="rect">
              <a:avLst/>
            </a:prstGeom>
            <a:noFill/>
          </p:spPr>
          <p:txBody>
            <a:bodyPr wrap="square" lIns="91440" tIns="45720" rIns="91440" bIns="45720" rtlCol="0">
              <a:spAutoFit/>
            </a:bodyPr>
            <a:lstStyle/>
            <a:p>
              <a:pPr algn="ctr"/>
              <a:r>
                <a:rPr lang="en-US" sz="2400" dirty="0"/>
                <a:t>Example: ethanol oxidation</a:t>
              </a:r>
              <a:endParaRPr lang="en-US" sz="3200" dirty="0"/>
            </a:p>
          </p:txBody>
        </p:sp>
        <p:sp>
          <p:nvSpPr>
            <p:cNvPr id="12" name="TextBox 11"/>
            <p:cNvSpPr txBox="1"/>
            <p:nvPr/>
          </p:nvSpPr>
          <p:spPr>
            <a:xfrm>
              <a:off x="0" y="818412"/>
              <a:ext cx="4780230" cy="707886"/>
            </a:xfrm>
            <a:prstGeom prst="rect">
              <a:avLst/>
            </a:prstGeom>
            <a:noFill/>
          </p:spPr>
          <p:txBody>
            <a:bodyPr wrap="square" lIns="91440" tIns="45720" rIns="91440" bIns="45720" rtlCol="0">
              <a:spAutoFit/>
            </a:bodyPr>
            <a:lstStyle/>
            <a:p>
              <a:pPr algn="ctr"/>
              <a:r>
                <a:rPr lang="en-US" sz="2000" dirty="0"/>
                <a:t>1000 ppm fuel, stoichiometric O</a:t>
              </a:r>
              <a:r>
                <a:rPr lang="en-US" sz="2000" baseline="-25000" dirty="0"/>
                <a:t>2</a:t>
              </a:r>
              <a:r>
                <a:rPr lang="en-US" sz="2000" dirty="0"/>
                <a:t>, in </a:t>
              </a:r>
              <a:r>
                <a:rPr lang="en-US" sz="2000" dirty="0" err="1"/>
                <a:t>Ar</a:t>
              </a:r>
              <a:endParaRPr lang="en-US" sz="2000" baseline="-25000" dirty="0"/>
            </a:p>
            <a:p>
              <a:pPr algn="ctr"/>
              <a:r>
                <a:rPr lang="en-US" sz="2000" dirty="0"/>
                <a:t>at 1500 K, 1 bar</a:t>
              </a:r>
              <a:endParaRPr lang="en-US" sz="2800" dirty="0"/>
            </a:p>
          </p:txBody>
        </p:sp>
      </p:grpSp>
      <p:pic>
        <p:nvPicPr>
          <p:cNvPr id="2" name="Picture 1"/>
          <p:cNvPicPr>
            <a:picLocks noChangeAspect="1"/>
          </p:cNvPicPr>
          <p:nvPr/>
        </p:nvPicPr>
        <p:blipFill>
          <a:blip r:embed="rId3"/>
          <a:stretch>
            <a:fillRect/>
          </a:stretch>
        </p:blipFill>
        <p:spPr>
          <a:xfrm>
            <a:off x="6379159" y="2515473"/>
            <a:ext cx="1000128" cy="386719"/>
          </a:xfrm>
          <a:prstGeom prst="rect">
            <a:avLst/>
          </a:prstGeom>
        </p:spPr>
      </p:pic>
      <p:pic>
        <p:nvPicPr>
          <p:cNvPr id="14" name="Picture 13"/>
          <p:cNvPicPr>
            <a:picLocks noChangeAspect="1"/>
          </p:cNvPicPr>
          <p:nvPr/>
        </p:nvPicPr>
        <p:blipFill>
          <a:blip r:embed="rId4"/>
          <a:stretch>
            <a:fillRect/>
          </a:stretch>
        </p:blipFill>
        <p:spPr>
          <a:xfrm>
            <a:off x="4784441" y="2836291"/>
            <a:ext cx="280039" cy="253368"/>
          </a:xfrm>
          <a:prstGeom prst="rect">
            <a:avLst/>
          </a:prstGeom>
        </p:spPr>
      </p:pic>
      <p:pic>
        <p:nvPicPr>
          <p:cNvPr id="15" name="Picture 14"/>
          <p:cNvPicPr>
            <a:picLocks noChangeAspect="1"/>
          </p:cNvPicPr>
          <p:nvPr/>
        </p:nvPicPr>
        <p:blipFill>
          <a:blip r:embed="rId5"/>
          <a:stretch>
            <a:fillRect/>
          </a:stretch>
        </p:blipFill>
        <p:spPr>
          <a:xfrm>
            <a:off x="6302632" y="3740114"/>
            <a:ext cx="253368" cy="240031"/>
          </a:xfrm>
          <a:prstGeom prst="rect">
            <a:avLst/>
          </a:prstGeom>
        </p:spPr>
      </p:pic>
      <p:cxnSp>
        <p:nvCxnSpPr>
          <p:cNvPr id="16" name="Straight Arrow Connector 15"/>
          <p:cNvCxnSpPr/>
          <p:nvPr/>
        </p:nvCxnSpPr>
        <p:spPr>
          <a:xfrm flipH="1">
            <a:off x="1590763" y="3105775"/>
            <a:ext cx="3975040" cy="1042419"/>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5137943" y="1708126"/>
            <a:ext cx="1283967" cy="865495"/>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011716" y="2979160"/>
            <a:ext cx="2662147" cy="28793"/>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6"/>
          <a:stretch>
            <a:fillRect/>
          </a:stretch>
        </p:blipFill>
        <p:spPr>
          <a:xfrm>
            <a:off x="1515230" y="2530893"/>
            <a:ext cx="346711" cy="306708"/>
          </a:xfrm>
          <a:prstGeom prst="rect">
            <a:avLst/>
          </a:prstGeom>
        </p:spPr>
      </p:pic>
      <p:pic>
        <p:nvPicPr>
          <p:cNvPr id="23" name="Picture 22"/>
          <p:cNvPicPr>
            <a:picLocks noChangeAspect="1"/>
          </p:cNvPicPr>
          <p:nvPr/>
        </p:nvPicPr>
        <p:blipFill>
          <a:blip r:embed="rId6"/>
          <a:stretch>
            <a:fillRect/>
          </a:stretch>
        </p:blipFill>
        <p:spPr>
          <a:xfrm>
            <a:off x="1513413" y="2994585"/>
            <a:ext cx="346711" cy="306708"/>
          </a:xfrm>
          <a:prstGeom prst="rect">
            <a:avLst/>
          </a:prstGeom>
        </p:spPr>
      </p:pic>
      <p:pic>
        <p:nvPicPr>
          <p:cNvPr id="5" name="Picture 4"/>
          <p:cNvPicPr>
            <a:picLocks noChangeAspect="1"/>
          </p:cNvPicPr>
          <p:nvPr/>
        </p:nvPicPr>
        <p:blipFill>
          <a:blip r:embed="rId7"/>
          <a:stretch>
            <a:fillRect/>
          </a:stretch>
        </p:blipFill>
        <p:spPr>
          <a:xfrm>
            <a:off x="1126433" y="4742886"/>
            <a:ext cx="480060" cy="306708"/>
          </a:xfrm>
          <a:prstGeom prst="rect">
            <a:avLst/>
          </a:prstGeom>
        </p:spPr>
      </p:pic>
      <p:pic>
        <p:nvPicPr>
          <p:cNvPr id="6" name="Picture 5"/>
          <p:cNvPicPr>
            <a:picLocks noChangeAspect="1"/>
          </p:cNvPicPr>
          <p:nvPr/>
        </p:nvPicPr>
        <p:blipFill>
          <a:blip r:embed="rId8"/>
          <a:stretch>
            <a:fillRect/>
          </a:stretch>
        </p:blipFill>
        <p:spPr>
          <a:xfrm>
            <a:off x="231089" y="4068361"/>
            <a:ext cx="1253491" cy="453391"/>
          </a:xfrm>
          <a:prstGeom prst="rect">
            <a:avLst/>
          </a:prstGeom>
        </p:spPr>
      </p:pic>
      <p:pic>
        <p:nvPicPr>
          <p:cNvPr id="26" name="Picture 25"/>
          <p:cNvPicPr>
            <a:picLocks noChangeAspect="1"/>
          </p:cNvPicPr>
          <p:nvPr/>
        </p:nvPicPr>
        <p:blipFill>
          <a:blip r:embed="rId9"/>
          <a:stretch>
            <a:fillRect/>
          </a:stretch>
        </p:blipFill>
        <p:spPr>
          <a:xfrm>
            <a:off x="6639403" y="4997629"/>
            <a:ext cx="1333500" cy="440059"/>
          </a:xfrm>
          <a:prstGeom prst="rect">
            <a:avLst/>
          </a:prstGeom>
        </p:spPr>
      </p:pic>
      <p:pic>
        <p:nvPicPr>
          <p:cNvPr id="28" name="Picture 27"/>
          <p:cNvPicPr>
            <a:picLocks noChangeAspect="1"/>
          </p:cNvPicPr>
          <p:nvPr/>
        </p:nvPicPr>
        <p:blipFill>
          <a:blip r:embed="rId10"/>
          <a:stretch>
            <a:fillRect/>
          </a:stretch>
        </p:blipFill>
        <p:spPr>
          <a:xfrm>
            <a:off x="8605605" y="4559110"/>
            <a:ext cx="906780" cy="386719"/>
          </a:xfrm>
          <a:prstGeom prst="rect">
            <a:avLst/>
          </a:prstGeom>
        </p:spPr>
      </p:pic>
      <p:pic>
        <p:nvPicPr>
          <p:cNvPr id="29" name="Picture 28"/>
          <p:cNvPicPr>
            <a:picLocks noChangeAspect="1"/>
          </p:cNvPicPr>
          <p:nvPr/>
        </p:nvPicPr>
        <p:blipFill>
          <a:blip r:embed="rId11"/>
          <a:stretch>
            <a:fillRect/>
          </a:stretch>
        </p:blipFill>
        <p:spPr>
          <a:xfrm>
            <a:off x="9876957" y="4148193"/>
            <a:ext cx="1000128" cy="466728"/>
          </a:xfrm>
          <a:prstGeom prst="rect">
            <a:avLst/>
          </a:prstGeom>
        </p:spPr>
      </p:pic>
      <p:grpSp>
        <p:nvGrpSpPr>
          <p:cNvPr id="32" name="Group 31"/>
          <p:cNvGrpSpPr/>
          <p:nvPr/>
        </p:nvGrpSpPr>
        <p:grpSpPr>
          <a:xfrm>
            <a:off x="3056128" y="5350885"/>
            <a:ext cx="537181" cy="306705"/>
            <a:chOff x="3527590" y="5996739"/>
            <a:chExt cx="767400" cy="306705"/>
          </a:xfrm>
        </p:grpSpPr>
        <p:pic>
          <p:nvPicPr>
            <p:cNvPr id="8" name="Picture 7"/>
            <p:cNvPicPr>
              <a:picLocks noChangeAspect="1"/>
            </p:cNvPicPr>
            <p:nvPr/>
          </p:nvPicPr>
          <p:blipFill rotWithShape="1">
            <a:blip r:embed="rId12"/>
            <a:srcRect l="64130" r="953"/>
            <a:stretch/>
          </p:blipFill>
          <p:spPr>
            <a:xfrm>
              <a:off x="3527590" y="5996739"/>
              <a:ext cx="286022" cy="306705"/>
            </a:xfrm>
            <a:prstGeom prst="rect">
              <a:avLst/>
            </a:prstGeom>
          </p:spPr>
        </p:pic>
        <p:pic>
          <p:nvPicPr>
            <p:cNvPr id="30" name="Picture 29"/>
            <p:cNvPicPr>
              <a:picLocks noChangeAspect="1"/>
            </p:cNvPicPr>
            <p:nvPr/>
          </p:nvPicPr>
          <p:blipFill rotWithShape="1">
            <a:blip r:embed="rId12"/>
            <a:srcRect l="16186" r="34613"/>
            <a:stretch/>
          </p:blipFill>
          <p:spPr>
            <a:xfrm>
              <a:off x="3757272" y="5996739"/>
              <a:ext cx="403029" cy="306705"/>
            </a:xfrm>
            <a:prstGeom prst="rect">
              <a:avLst/>
            </a:prstGeom>
          </p:spPr>
        </p:pic>
        <p:pic>
          <p:nvPicPr>
            <p:cNvPr id="31" name="Picture 30"/>
            <p:cNvPicPr>
              <a:picLocks noChangeAspect="1"/>
            </p:cNvPicPr>
            <p:nvPr/>
          </p:nvPicPr>
          <p:blipFill rotWithShape="1">
            <a:blip r:embed="rId12"/>
            <a:srcRect r="80559"/>
            <a:stretch/>
          </p:blipFill>
          <p:spPr>
            <a:xfrm>
              <a:off x="4135739" y="5996739"/>
              <a:ext cx="159251" cy="306705"/>
            </a:xfrm>
            <a:prstGeom prst="rect">
              <a:avLst/>
            </a:prstGeom>
          </p:spPr>
        </p:pic>
      </p:grpSp>
      <p:pic>
        <p:nvPicPr>
          <p:cNvPr id="34" name="Picture 33"/>
          <p:cNvPicPr>
            <a:picLocks noChangeAspect="1"/>
          </p:cNvPicPr>
          <p:nvPr/>
        </p:nvPicPr>
        <p:blipFill>
          <a:blip r:embed="rId13"/>
          <a:stretch>
            <a:fillRect/>
          </a:stretch>
        </p:blipFill>
        <p:spPr>
          <a:xfrm>
            <a:off x="9632003" y="1914534"/>
            <a:ext cx="533400" cy="306708"/>
          </a:xfrm>
          <a:prstGeom prst="rect">
            <a:avLst/>
          </a:prstGeom>
        </p:spPr>
      </p:pic>
      <p:pic>
        <p:nvPicPr>
          <p:cNvPr id="35" name="Picture 34"/>
          <p:cNvPicPr>
            <a:picLocks noChangeAspect="1"/>
          </p:cNvPicPr>
          <p:nvPr/>
        </p:nvPicPr>
        <p:blipFill>
          <a:blip r:embed="rId14"/>
          <a:stretch>
            <a:fillRect/>
          </a:stretch>
        </p:blipFill>
        <p:spPr>
          <a:xfrm>
            <a:off x="9218734" y="2348929"/>
            <a:ext cx="1146812" cy="306708"/>
          </a:xfrm>
          <a:prstGeom prst="rect">
            <a:avLst/>
          </a:prstGeom>
        </p:spPr>
      </p:pic>
      <p:pic>
        <p:nvPicPr>
          <p:cNvPr id="36" name="Picture 35"/>
          <p:cNvPicPr>
            <a:picLocks noChangeAspect="1"/>
          </p:cNvPicPr>
          <p:nvPr/>
        </p:nvPicPr>
        <p:blipFill>
          <a:blip r:embed="rId7"/>
          <a:stretch>
            <a:fillRect/>
          </a:stretch>
        </p:blipFill>
        <p:spPr>
          <a:xfrm>
            <a:off x="8262705" y="950081"/>
            <a:ext cx="480060" cy="306708"/>
          </a:xfrm>
          <a:prstGeom prst="rect">
            <a:avLst/>
          </a:prstGeom>
        </p:spPr>
      </p:pic>
      <p:pic>
        <p:nvPicPr>
          <p:cNvPr id="38" name="Picture 37"/>
          <p:cNvPicPr>
            <a:picLocks noChangeAspect="1"/>
          </p:cNvPicPr>
          <p:nvPr/>
        </p:nvPicPr>
        <p:blipFill>
          <a:blip r:embed="rId15"/>
          <a:stretch>
            <a:fillRect/>
          </a:stretch>
        </p:blipFill>
        <p:spPr>
          <a:xfrm>
            <a:off x="7908867" y="1422575"/>
            <a:ext cx="1160148" cy="360048"/>
          </a:xfrm>
          <a:prstGeom prst="rect">
            <a:avLst/>
          </a:prstGeom>
        </p:spPr>
      </p:pic>
      <p:pic>
        <p:nvPicPr>
          <p:cNvPr id="39" name="Picture 38"/>
          <p:cNvPicPr>
            <a:picLocks noChangeAspect="1"/>
          </p:cNvPicPr>
          <p:nvPr/>
        </p:nvPicPr>
        <p:blipFill>
          <a:blip r:embed="rId16"/>
          <a:stretch>
            <a:fillRect/>
          </a:stretch>
        </p:blipFill>
        <p:spPr>
          <a:xfrm>
            <a:off x="6475955" y="616439"/>
            <a:ext cx="573408" cy="306708"/>
          </a:xfrm>
          <a:prstGeom prst="rect">
            <a:avLst/>
          </a:prstGeom>
        </p:spPr>
      </p:pic>
      <p:pic>
        <p:nvPicPr>
          <p:cNvPr id="40" name="Picture 39"/>
          <p:cNvPicPr>
            <a:picLocks noChangeAspect="1"/>
          </p:cNvPicPr>
          <p:nvPr/>
        </p:nvPicPr>
        <p:blipFill>
          <a:blip r:embed="rId17"/>
          <a:stretch>
            <a:fillRect/>
          </a:stretch>
        </p:blipFill>
        <p:spPr>
          <a:xfrm>
            <a:off x="6056170" y="1108735"/>
            <a:ext cx="1053468" cy="360048"/>
          </a:xfrm>
          <a:prstGeom prst="rect">
            <a:avLst/>
          </a:prstGeom>
        </p:spPr>
      </p:pic>
      <p:pic>
        <p:nvPicPr>
          <p:cNvPr id="41" name="Picture 40"/>
          <p:cNvPicPr>
            <a:picLocks noChangeAspect="1"/>
          </p:cNvPicPr>
          <p:nvPr/>
        </p:nvPicPr>
        <p:blipFill>
          <a:blip r:embed="rId18"/>
          <a:stretch>
            <a:fillRect/>
          </a:stretch>
        </p:blipFill>
        <p:spPr>
          <a:xfrm>
            <a:off x="4813019" y="847790"/>
            <a:ext cx="520068" cy="306708"/>
          </a:xfrm>
          <a:prstGeom prst="rect">
            <a:avLst/>
          </a:prstGeom>
        </p:spPr>
      </p:pic>
      <p:pic>
        <p:nvPicPr>
          <p:cNvPr id="42" name="Picture 41"/>
          <p:cNvPicPr>
            <a:picLocks noChangeAspect="1"/>
          </p:cNvPicPr>
          <p:nvPr/>
        </p:nvPicPr>
        <p:blipFill>
          <a:blip r:embed="rId19"/>
          <a:stretch>
            <a:fillRect/>
          </a:stretch>
        </p:blipFill>
        <p:spPr>
          <a:xfrm>
            <a:off x="4369713" y="1346207"/>
            <a:ext cx="1053468" cy="306708"/>
          </a:xfrm>
          <a:prstGeom prst="rect">
            <a:avLst/>
          </a:prstGeom>
        </p:spPr>
      </p:pic>
      <p:cxnSp>
        <p:nvCxnSpPr>
          <p:cNvPr id="45" name="Straight Arrow Connector 44"/>
          <p:cNvCxnSpPr>
            <a:endCxn id="40" idx="2"/>
          </p:cNvCxnSpPr>
          <p:nvPr/>
        </p:nvCxnSpPr>
        <p:spPr>
          <a:xfrm flipH="1" flipV="1">
            <a:off x="6582904" y="1468783"/>
            <a:ext cx="110021" cy="964360"/>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033354" y="1837466"/>
            <a:ext cx="958425" cy="667791"/>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7414870" y="2502282"/>
            <a:ext cx="1727687" cy="153999"/>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667937" y="2703675"/>
            <a:ext cx="381836" cy="523220"/>
          </a:xfrm>
          <a:prstGeom prst="rect">
            <a:avLst/>
          </a:prstGeom>
          <a:noFill/>
        </p:spPr>
        <p:txBody>
          <a:bodyPr wrap="none" rtlCol="1">
            <a:spAutoFit/>
          </a:bodyPr>
          <a:lstStyle/>
          <a:p>
            <a:r>
              <a:rPr lang="en-US" sz="2800" b="1" dirty="0"/>
              <a:t>+</a:t>
            </a:r>
            <a:endParaRPr lang="he-IL" sz="2800" b="1" dirty="0"/>
          </a:p>
        </p:txBody>
      </p:sp>
      <p:pic>
        <p:nvPicPr>
          <p:cNvPr id="54" name="Picture 53"/>
          <p:cNvPicPr>
            <a:picLocks noChangeAspect="1"/>
          </p:cNvPicPr>
          <p:nvPr/>
        </p:nvPicPr>
        <p:blipFill>
          <a:blip r:embed="rId20"/>
          <a:stretch>
            <a:fillRect/>
          </a:stretch>
        </p:blipFill>
        <p:spPr>
          <a:xfrm>
            <a:off x="10637957" y="4969759"/>
            <a:ext cx="306708" cy="253368"/>
          </a:xfrm>
          <a:prstGeom prst="rect">
            <a:avLst/>
          </a:prstGeom>
        </p:spPr>
      </p:pic>
      <p:pic>
        <p:nvPicPr>
          <p:cNvPr id="55" name="Picture 54"/>
          <p:cNvPicPr>
            <a:picLocks noChangeAspect="1"/>
          </p:cNvPicPr>
          <p:nvPr/>
        </p:nvPicPr>
        <p:blipFill>
          <a:blip r:embed="rId20"/>
          <a:stretch>
            <a:fillRect/>
          </a:stretch>
        </p:blipFill>
        <p:spPr>
          <a:xfrm>
            <a:off x="9158870" y="5130980"/>
            <a:ext cx="306708" cy="253368"/>
          </a:xfrm>
          <a:prstGeom prst="rect">
            <a:avLst/>
          </a:prstGeom>
        </p:spPr>
      </p:pic>
      <p:pic>
        <p:nvPicPr>
          <p:cNvPr id="56" name="Picture 55"/>
          <p:cNvPicPr>
            <a:picLocks noChangeAspect="1"/>
          </p:cNvPicPr>
          <p:nvPr/>
        </p:nvPicPr>
        <p:blipFill>
          <a:blip r:embed="rId20"/>
          <a:stretch>
            <a:fillRect/>
          </a:stretch>
        </p:blipFill>
        <p:spPr>
          <a:xfrm>
            <a:off x="7561123" y="5621051"/>
            <a:ext cx="306708" cy="253368"/>
          </a:xfrm>
          <a:prstGeom prst="rect">
            <a:avLst/>
          </a:prstGeom>
        </p:spPr>
      </p:pic>
      <p:cxnSp>
        <p:nvCxnSpPr>
          <p:cNvPr id="57" name="Straight Arrow Connector 56"/>
          <p:cNvCxnSpPr/>
          <p:nvPr/>
        </p:nvCxnSpPr>
        <p:spPr>
          <a:xfrm>
            <a:off x="6822568" y="3082406"/>
            <a:ext cx="375021" cy="1863423"/>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145109" y="3073389"/>
            <a:ext cx="1588119" cy="1485715"/>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7362338" y="2979158"/>
            <a:ext cx="2536367" cy="1262375"/>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9"/>
          <a:stretch>
            <a:fillRect/>
          </a:stretch>
        </p:blipFill>
        <p:spPr>
          <a:xfrm>
            <a:off x="2549179" y="4742883"/>
            <a:ext cx="1333500" cy="440059"/>
          </a:xfrm>
          <a:prstGeom prst="rect">
            <a:avLst/>
          </a:prstGeom>
        </p:spPr>
      </p:pic>
      <p:pic>
        <p:nvPicPr>
          <p:cNvPr id="65" name="Picture 64"/>
          <p:cNvPicPr>
            <a:picLocks noChangeAspect="1"/>
          </p:cNvPicPr>
          <p:nvPr/>
        </p:nvPicPr>
        <p:blipFill>
          <a:blip r:embed="rId10"/>
          <a:stretch>
            <a:fillRect/>
          </a:stretch>
        </p:blipFill>
        <p:spPr>
          <a:xfrm>
            <a:off x="4633789" y="5181034"/>
            <a:ext cx="906780" cy="386719"/>
          </a:xfrm>
          <a:prstGeom prst="rect">
            <a:avLst/>
          </a:prstGeom>
        </p:spPr>
      </p:pic>
      <p:pic>
        <p:nvPicPr>
          <p:cNvPr id="66" name="Picture 65"/>
          <p:cNvPicPr>
            <a:picLocks noChangeAspect="1"/>
          </p:cNvPicPr>
          <p:nvPr/>
        </p:nvPicPr>
        <p:blipFill>
          <a:blip r:embed="rId11"/>
          <a:stretch>
            <a:fillRect/>
          </a:stretch>
        </p:blipFill>
        <p:spPr>
          <a:xfrm>
            <a:off x="5588257" y="5838808"/>
            <a:ext cx="1000128" cy="466728"/>
          </a:xfrm>
          <a:prstGeom prst="rect">
            <a:avLst/>
          </a:prstGeom>
        </p:spPr>
      </p:pic>
      <p:cxnSp>
        <p:nvCxnSpPr>
          <p:cNvPr id="68" name="Straight Arrow Connector 67"/>
          <p:cNvCxnSpPr/>
          <p:nvPr/>
        </p:nvCxnSpPr>
        <p:spPr>
          <a:xfrm flipH="1">
            <a:off x="3681371" y="3170255"/>
            <a:ext cx="2015551" cy="1572628"/>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4600763" y="5641390"/>
            <a:ext cx="537181" cy="306705"/>
            <a:chOff x="3527590" y="5996739"/>
            <a:chExt cx="767400" cy="306705"/>
          </a:xfrm>
        </p:grpSpPr>
        <p:pic>
          <p:nvPicPr>
            <p:cNvPr id="71" name="Picture 70"/>
            <p:cNvPicPr>
              <a:picLocks noChangeAspect="1"/>
            </p:cNvPicPr>
            <p:nvPr/>
          </p:nvPicPr>
          <p:blipFill rotWithShape="1">
            <a:blip r:embed="rId12"/>
            <a:srcRect l="64130" r="953"/>
            <a:stretch/>
          </p:blipFill>
          <p:spPr>
            <a:xfrm>
              <a:off x="3527590" y="5996739"/>
              <a:ext cx="286022" cy="306705"/>
            </a:xfrm>
            <a:prstGeom prst="rect">
              <a:avLst/>
            </a:prstGeom>
          </p:spPr>
        </p:pic>
        <p:pic>
          <p:nvPicPr>
            <p:cNvPr id="72" name="Picture 71"/>
            <p:cNvPicPr>
              <a:picLocks noChangeAspect="1"/>
            </p:cNvPicPr>
            <p:nvPr/>
          </p:nvPicPr>
          <p:blipFill rotWithShape="1">
            <a:blip r:embed="rId12"/>
            <a:srcRect l="16186" r="34613"/>
            <a:stretch/>
          </p:blipFill>
          <p:spPr>
            <a:xfrm>
              <a:off x="3757272" y="5996739"/>
              <a:ext cx="403029" cy="306705"/>
            </a:xfrm>
            <a:prstGeom prst="rect">
              <a:avLst/>
            </a:prstGeom>
          </p:spPr>
        </p:pic>
        <p:pic>
          <p:nvPicPr>
            <p:cNvPr id="73" name="Picture 72"/>
            <p:cNvPicPr>
              <a:picLocks noChangeAspect="1"/>
            </p:cNvPicPr>
            <p:nvPr/>
          </p:nvPicPr>
          <p:blipFill rotWithShape="1">
            <a:blip r:embed="rId12"/>
            <a:srcRect r="80559"/>
            <a:stretch/>
          </p:blipFill>
          <p:spPr>
            <a:xfrm>
              <a:off x="4135739" y="5996739"/>
              <a:ext cx="159251" cy="306705"/>
            </a:xfrm>
            <a:prstGeom prst="rect">
              <a:avLst/>
            </a:prstGeom>
          </p:spPr>
        </p:pic>
      </p:grpSp>
      <p:grpSp>
        <p:nvGrpSpPr>
          <p:cNvPr id="74" name="Group 73"/>
          <p:cNvGrpSpPr/>
          <p:nvPr/>
        </p:nvGrpSpPr>
        <p:grpSpPr>
          <a:xfrm>
            <a:off x="5658368" y="6391801"/>
            <a:ext cx="537181" cy="306705"/>
            <a:chOff x="3527590" y="5996739"/>
            <a:chExt cx="767400" cy="306705"/>
          </a:xfrm>
        </p:grpSpPr>
        <p:pic>
          <p:nvPicPr>
            <p:cNvPr id="75" name="Picture 74"/>
            <p:cNvPicPr>
              <a:picLocks noChangeAspect="1"/>
            </p:cNvPicPr>
            <p:nvPr/>
          </p:nvPicPr>
          <p:blipFill rotWithShape="1">
            <a:blip r:embed="rId12"/>
            <a:srcRect l="64130" r="953"/>
            <a:stretch/>
          </p:blipFill>
          <p:spPr>
            <a:xfrm>
              <a:off x="3527590" y="5996739"/>
              <a:ext cx="286022" cy="306705"/>
            </a:xfrm>
            <a:prstGeom prst="rect">
              <a:avLst/>
            </a:prstGeom>
          </p:spPr>
        </p:pic>
        <p:pic>
          <p:nvPicPr>
            <p:cNvPr id="76" name="Picture 75"/>
            <p:cNvPicPr>
              <a:picLocks noChangeAspect="1"/>
            </p:cNvPicPr>
            <p:nvPr/>
          </p:nvPicPr>
          <p:blipFill rotWithShape="1">
            <a:blip r:embed="rId12"/>
            <a:srcRect l="16186" r="34613"/>
            <a:stretch/>
          </p:blipFill>
          <p:spPr>
            <a:xfrm>
              <a:off x="3757274" y="5996739"/>
              <a:ext cx="403029" cy="306705"/>
            </a:xfrm>
            <a:prstGeom prst="rect">
              <a:avLst/>
            </a:prstGeom>
          </p:spPr>
        </p:pic>
        <p:pic>
          <p:nvPicPr>
            <p:cNvPr id="77" name="Picture 76"/>
            <p:cNvPicPr>
              <a:picLocks noChangeAspect="1"/>
            </p:cNvPicPr>
            <p:nvPr/>
          </p:nvPicPr>
          <p:blipFill rotWithShape="1">
            <a:blip r:embed="rId12"/>
            <a:srcRect r="80559"/>
            <a:stretch/>
          </p:blipFill>
          <p:spPr>
            <a:xfrm>
              <a:off x="4135739" y="5996739"/>
              <a:ext cx="159251" cy="306705"/>
            </a:xfrm>
            <a:prstGeom prst="rect">
              <a:avLst/>
            </a:prstGeom>
          </p:spPr>
        </p:pic>
      </p:grpSp>
      <p:cxnSp>
        <p:nvCxnSpPr>
          <p:cNvPr id="78" name="Straight Arrow Connector 77"/>
          <p:cNvCxnSpPr/>
          <p:nvPr/>
        </p:nvCxnSpPr>
        <p:spPr>
          <a:xfrm flipH="1">
            <a:off x="5136931" y="3153207"/>
            <a:ext cx="705716" cy="1943237"/>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5993959" y="3150525"/>
            <a:ext cx="6805" cy="2597211"/>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21"/>
          <a:stretch>
            <a:fillRect/>
          </a:stretch>
        </p:blipFill>
        <p:spPr>
          <a:xfrm>
            <a:off x="9751672" y="3289575"/>
            <a:ext cx="853440" cy="413388"/>
          </a:xfrm>
          <a:prstGeom prst="rect">
            <a:avLst/>
          </a:prstGeom>
        </p:spPr>
      </p:pic>
      <p:pic>
        <p:nvPicPr>
          <p:cNvPr id="82" name="Picture 81"/>
          <p:cNvPicPr>
            <a:picLocks noChangeAspect="1"/>
          </p:cNvPicPr>
          <p:nvPr/>
        </p:nvPicPr>
        <p:blipFill>
          <a:blip r:embed="rId22"/>
          <a:stretch>
            <a:fillRect/>
          </a:stretch>
        </p:blipFill>
        <p:spPr>
          <a:xfrm>
            <a:off x="10558994" y="2941897"/>
            <a:ext cx="306708" cy="293371"/>
          </a:xfrm>
          <a:prstGeom prst="rect">
            <a:avLst/>
          </a:prstGeom>
        </p:spPr>
      </p:pic>
      <p:cxnSp>
        <p:nvCxnSpPr>
          <p:cNvPr id="84" name="Straight Arrow Connector 83"/>
          <p:cNvCxnSpPr/>
          <p:nvPr/>
        </p:nvCxnSpPr>
        <p:spPr>
          <a:xfrm>
            <a:off x="7468519" y="2830608"/>
            <a:ext cx="2406140" cy="404661"/>
          </a:xfrm>
          <a:prstGeom prst="straightConnector1">
            <a:avLst/>
          </a:prstGeom>
          <a:ln w="38100">
            <a:solidFill>
              <a:srgbClr val="A31F3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169716" y="5934327"/>
            <a:ext cx="3863557" cy="646331"/>
          </a:xfrm>
          <a:prstGeom prst="rect">
            <a:avLst/>
          </a:prstGeom>
          <a:noFill/>
        </p:spPr>
        <p:txBody>
          <a:bodyPr wrap="none" rtlCol="1">
            <a:spAutoFit/>
          </a:bodyPr>
          <a:lstStyle/>
          <a:p>
            <a:pPr algn="ctr"/>
            <a:r>
              <a:rPr lang="en-US" b="1" dirty="0"/>
              <a:t>unknown kinetics / thermodynamics</a:t>
            </a:r>
          </a:p>
          <a:p>
            <a:pPr algn="ctr"/>
            <a:r>
              <a:rPr lang="en-US" b="1" dirty="0"/>
              <a:t>data are estimated</a:t>
            </a:r>
            <a:endParaRPr lang="he-IL" b="1" dirty="0"/>
          </a:p>
        </p:txBody>
      </p:sp>
    </p:spTree>
    <p:extLst>
      <p:ext uri="{BB962C8B-B14F-4D97-AF65-F5344CB8AC3E}">
        <p14:creationId xmlns:p14="http://schemas.microsoft.com/office/powerpoint/2010/main" val="324243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25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25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nodeType="withEffect">
                                  <p:stCondLst>
                                    <p:cond delay="50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5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50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nodeType="withEffect">
                                  <p:stCondLst>
                                    <p:cond delay="75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75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75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100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nodeType="withEffect">
                                  <p:stCondLst>
                                    <p:cond delay="100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nodeType="withEffect">
                                  <p:stCondLst>
                                    <p:cond delay="100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nodeType="withEffect">
                                  <p:stCondLst>
                                    <p:cond delay="125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nodeType="withEffect">
                                  <p:stCondLst>
                                    <p:cond delay="125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par>
                                <p:cTn id="56" presetID="10" presetClass="entr" presetSubtype="0" fill="hold" nodeType="withEffect">
                                  <p:stCondLst>
                                    <p:cond delay="125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500"/>
                                        <p:tgtEl>
                                          <p:spTgt spid="83"/>
                                        </p:tgtEl>
                                      </p:cBhvr>
                                    </p:animEffect>
                                  </p:childTnLst>
                                </p:cTn>
                              </p:par>
                              <p:par>
                                <p:cTn id="59" presetID="10" presetClass="entr" presetSubtype="0" fill="hold" nodeType="withEffect">
                                  <p:stCondLst>
                                    <p:cond delay="150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nodeType="withEffect">
                                  <p:stCondLst>
                                    <p:cond delay="150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10" presetClass="entr" presetSubtype="0" fill="hold" nodeType="withEffect">
                                  <p:stCondLst>
                                    <p:cond delay="150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nodeType="withEffect">
                                  <p:stCondLst>
                                    <p:cond delay="175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nodeType="withEffect">
                                  <p:stCondLst>
                                    <p:cond delay="175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nodeType="withEffect">
                                  <p:stCondLst>
                                    <p:cond delay="175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nodeType="withEffect">
                                  <p:stCondLst>
                                    <p:cond delay="200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500"/>
                                        <p:tgtEl>
                                          <p:spTgt spid="57"/>
                                        </p:tgtEl>
                                      </p:cBhvr>
                                    </p:animEffect>
                                  </p:childTnLst>
                                </p:cTn>
                              </p:par>
                              <p:par>
                                <p:cTn id="80" presetID="10" presetClass="entr" presetSubtype="0" fill="hold" nodeType="withEffect">
                                  <p:stCondLst>
                                    <p:cond delay="200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nodeType="withEffect">
                                  <p:stCondLst>
                                    <p:cond delay="200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par>
                                <p:cTn id="86" presetID="10" presetClass="entr" presetSubtype="0" fill="hold" grpId="0" nodeType="withEffect">
                                  <p:stCondLst>
                                    <p:cond delay="225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par>
                                <p:cTn id="89" presetID="10" presetClass="entr" presetSubtype="0" fill="hold" nodeType="withEffect">
                                  <p:stCondLst>
                                    <p:cond delay="2500"/>
                                  </p:stCondLst>
                                  <p:childTnLst>
                                    <p:set>
                                      <p:cBhvr>
                                        <p:cTn id="90" dur="1" fill="hold">
                                          <p:stCondLst>
                                            <p:cond delay="0"/>
                                          </p:stCondLst>
                                        </p:cTn>
                                        <p:tgtEl>
                                          <p:spTgt spid="80"/>
                                        </p:tgtEl>
                                        <p:attrNameLst>
                                          <p:attrName>style.visibility</p:attrName>
                                        </p:attrNameLst>
                                      </p:cBhvr>
                                      <p:to>
                                        <p:strVal val="visible"/>
                                      </p:to>
                                    </p:set>
                                    <p:animEffect transition="in" filter="fade">
                                      <p:cBhvr>
                                        <p:cTn id="91" dur="500"/>
                                        <p:tgtEl>
                                          <p:spTgt spid="80"/>
                                        </p:tgtEl>
                                      </p:cBhvr>
                                    </p:animEffect>
                                  </p:childTnLst>
                                </p:cTn>
                              </p:par>
                              <p:par>
                                <p:cTn id="92" presetID="10" presetClass="entr" presetSubtype="0" fill="hold" nodeType="withEffect">
                                  <p:stCondLst>
                                    <p:cond delay="250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nodeType="withEffect">
                                  <p:stCondLst>
                                    <p:cond delay="2500"/>
                                  </p:stCondLst>
                                  <p:childTnLst>
                                    <p:set>
                                      <p:cBhvr>
                                        <p:cTn id="96" dur="1" fill="hold">
                                          <p:stCondLst>
                                            <p:cond delay="0"/>
                                          </p:stCondLst>
                                        </p:cTn>
                                        <p:tgtEl>
                                          <p:spTgt spid="74"/>
                                        </p:tgtEl>
                                        <p:attrNameLst>
                                          <p:attrName>style.visibility</p:attrName>
                                        </p:attrNameLst>
                                      </p:cBhvr>
                                      <p:to>
                                        <p:strVal val="visible"/>
                                      </p:to>
                                    </p:set>
                                    <p:animEffect transition="in" filter="fade">
                                      <p:cBhvr>
                                        <p:cTn id="97" dur="500"/>
                                        <p:tgtEl>
                                          <p:spTgt spid="74"/>
                                        </p:tgtEl>
                                      </p:cBhvr>
                                    </p:animEffect>
                                  </p:childTnLst>
                                </p:cTn>
                              </p:par>
                              <p:par>
                                <p:cTn id="98" presetID="10" presetClass="entr" presetSubtype="0" fill="hold" nodeType="withEffect">
                                  <p:stCondLst>
                                    <p:cond delay="2750"/>
                                  </p:stCondLst>
                                  <p:childTnLst>
                                    <p:set>
                                      <p:cBhvr>
                                        <p:cTn id="99" dur="1" fill="hold">
                                          <p:stCondLst>
                                            <p:cond delay="0"/>
                                          </p:stCondLst>
                                        </p:cTn>
                                        <p:tgtEl>
                                          <p:spTgt spid="78"/>
                                        </p:tgtEl>
                                        <p:attrNameLst>
                                          <p:attrName>style.visibility</p:attrName>
                                        </p:attrNameLst>
                                      </p:cBhvr>
                                      <p:to>
                                        <p:strVal val="visible"/>
                                      </p:to>
                                    </p:set>
                                    <p:animEffect transition="in" filter="fade">
                                      <p:cBhvr>
                                        <p:cTn id="100" dur="500"/>
                                        <p:tgtEl>
                                          <p:spTgt spid="78"/>
                                        </p:tgtEl>
                                      </p:cBhvr>
                                    </p:animEffect>
                                  </p:childTnLst>
                                </p:cTn>
                              </p:par>
                              <p:par>
                                <p:cTn id="101" presetID="10" presetClass="entr" presetSubtype="0" fill="hold" nodeType="withEffect">
                                  <p:stCondLst>
                                    <p:cond delay="275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500"/>
                                        <p:tgtEl>
                                          <p:spTgt spid="65"/>
                                        </p:tgtEl>
                                      </p:cBhvr>
                                    </p:animEffect>
                                  </p:childTnLst>
                                </p:cTn>
                              </p:par>
                              <p:par>
                                <p:cTn id="104" presetID="10" presetClass="entr" presetSubtype="0" fill="hold" nodeType="withEffect">
                                  <p:stCondLst>
                                    <p:cond delay="275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10" presetClass="entr" presetSubtype="0" fill="hold" nodeType="withEffect">
                                  <p:stCondLst>
                                    <p:cond delay="3000"/>
                                  </p:stCondLst>
                                  <p:childTnLst>
                                    <p:set>
                                      <p:cBhvr>
                                        <p:cTn id="108" dur="1" fill="hold">
                                          <p:stCondLst>
                                            <p:cond delay="0"/>
                                          </p:stCondLst>
                                        </p:cTn>
                                        <p:tgtEl>
                                          <p:spTgt spid="68"/>
                                        </p:tgtEl>
                                        <p:attrNameLst>
                                          <p:attrName>style.visibility</p:attrName>
                                        </p:attrNameLst>
                                      </p:cBhvr>
                                      <p:to>
                                        <p:strVal val="visible"/>
                                      </p:to>
                                    </p:set>
                                    <p:animEffect transition="in" filter="fade">
                                      <p:cBhvr>
                                        <p:cTn id="109" dur="500"/>
                                        <p:tgtEl>
                                          <p:spTgt spid="68"/>
                                        </p:tgtEl>
                                      </p:cBhvr>
                                    </p:animEffect>
                                  </p:childTnLst>
                                </p:cTn>
                              </p:par>
                              <p:par>
                                <p:cTn id="110" presetID="10" presetClass="entr" presetSubtype="0" fill="hold" nodeType="withEffect">
                                  <p:stCondLst>
                                    <p:cond delay="300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par>
                                <p:cTn id="113" presetID="10" presetClass="entr" presetSubtype="0" fill="hold" nodeType="withEffect">
                                  <p:stCondLst>
                                    <p:cond delay="300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500"/>
                                        <p:tgtEl>
                                          <p:spTgt spid="32"/>
                                        </p:tgtEl>
                                      </p:cBhvr>
                                    </p:animEffect>
                                  </p:childTnLst>
                                </p:cTn>
                              </p:par>
                              <p:par>
                                <p:cTn id="116" presetID="10" presetClass="entr" presetSubtype="0" fill="hold" nodeType="withEffect">
                                  <p:stCondLst>
                                    <p:cond delay="3250"/>
                                  </p:stCondLst>
                                  <p:childTnLst>
                                    <p:set>
                                      <p:cBhvr>
                                        <p:cTn id="117" dur="1" fill="hold">
                                          <p:stCondLst>
                                            <p:cond delay="0"/>
                                          </p:stCondLst>
                                        </p:cTn>
                                        <p:tgtEl>
                                          <p:spTgt spid="16"/>
                                        </p:tgtEl>
                                        <p:attrNameLst>
                                          <p:attrName>style.visibility</p:attrName>
                                        </p:attrNameLst>
                                      </p:cBhvr>
                                      <p:to>
                                        <p:strVal val="visible"/>
                                      </p:to>
                                    </p:set>
                                    <p:animEffect transition="in" filter="fade">
                                      <p:cBhvr>
                                        <p:cTn id="118" dur="500"/>
                                        <p:tgtEl>
                                          <p:spTgt spid="16"/>
                                        </p:tgtEl>
                                      </p:cBhvr>
                                    </p:animEffect>
                                  </p:childTnLst>
                                </p:cTn>
                              </p:par>
                              <p:par>
                                <p:cTn id="119" presetID="10" presetClass="entr" presetSubtype="0" fill="hold" nodeType="withEffect">
                                  <p:stCondLst>
                                    <p:cond delay="3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500"/>
                                        <p:tgtEl>
                                          <p:spTgt spid="6"/>
                                        </p:tgtEl>
                                      </p:cBhvr>
                                    </p:animEffect>
                                  </p:childTnLst>
                                </p:cTn>
                              </p:par>
                              <p:par>
                                <p:cTn id="122" presetID="10" presetClass="entr" presetSubtype="0" fill="hold" nodeType="withEffect">
                                  <p:stCondLst>
                                    <p:cond delay="3250"/>
                                  </p:stCondLst>
                                  <p:childTnLst>
                                    <p:set>
                                      <p:cBhvr>
                                        <p:cTn id="123" dur="1" fill="hold">
                                          <p:stCondLst>
                                            <p:cond delay="0"/>
                                          </p:stCondLst>
                                        </p:cTn>
                                        <p:tgtEl>
                                          <p:spTgt spid="5"/>
                                        </p:tgtEl>
                                        <p:attrNameLst>
                                          <p:attrName>style.visibility</p:attrName>
                                        </p:attrNameLst>
                                      </p:cBhvr>
                                      <p:to>
                                        <p:strVal val="visible"/>
                                      </p:to>
                                    </p:set>
                                    <p:animEffect transition="in" filter="fade">
                                      <p:cBhvr>
                                        <p:cTn id="124" dur="500"/>
                                        <p:tgtEl>
                                          <p:spTgt spid="5"/>
                                        </p:tgtEl>
                                      </p:cBhvr>
                                    </p:animEffect>
                                  </p:childTnLst>
                                </p:cTn>
                              </p:par>
                            </p:childTnLst>
                          </p:cTn>
                        </p:par>
                        <p:par>
                          <p:cTn id="125" fill="hold">
                            <p:stCondLst>
                              <p:cond delay="3750"/>
                            </p:stCondLst>
                            <p:childTnLst>
                              <p:par>
                                <p:cTn id="126" presetID="10" presetClass="entr" presetSubtype="0" fill="hold" grpId="0"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 grpId="0"/>
    </p:bldLst>
  </p:timing>
</p:sld>
</file>

<file path=ppt/theme/theme1.xml><?xml version="1.0" encoding="utf-8"?>
<a:theme xmlns:a="http://schemas.openxmlformats.org/drawingml/2006/main" name="RMG PAH">
  <a:themeElements>
    <a:clrScheme name="RMG">
      <a:dk1>
        <a:sysClr val="windowText" lastClr="000000"/>
      </a:dk1>
      <a:lt1>
        <a:sysClr val="window" lastClr="FFFFFF"/>
      </a:lt1>
      <a:dk2>
        <a:srgbClr val="404040"/>
      </a:dk2>
      <a:lt2>
        <a:srgbClr val="A0A0A0"/>
      </a:lt2>
      <a:accent1>
        <a:srgbClr val="F04040"/>
      </a:accent1>
      <a:accent2>
        <a:srgbClr val="4098F0"/>
      </a:accent2>
      <a:accent3>
        <a:srgbClr val="40F098"/>
      </a:accent3>
      <a:accent4>
        <a:srgbClr val="F0F040"/>
      </a:accent4>
      <a:accent5>
        <a:srgbClr val="9840F0"/>
      </a:accent5>
      <a:accent6>
        <a:srgbClr val="F09840"/>
      </a:accent6>
      <a:hlink>
        <a:srgbClr val="0563C1"/>
      </a:hlink>
      <a:folHlink>
        <a:srgbClr val="954F72"/>
      </a:folHlink>
    </a:clrScheme>
    <a:fontScheme name="RMG">
      <a:majorFont>
        <a:latin typeface="Source Sans Pro"/>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MG PAH" id="{4A77D4E5-FA2B-475A-B337-4493551072E8}" vid="{6498F932-0392-4A23-BE41-CB32521C78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RMG PAH</Template>
  <TotalTime>4889</TotalTime>
  <Words>4382</Words>
  <Application>Microsoft Macintosh PowerPoint</Application>
  <PresentationFormat>Widescreen</PresentationFormat>
  <Paragraphs>590</Paragraphs>
  <Slides>60</Slides>
  <Notes>16</Notes>
  <HiddenSlides>0</HiddenSlides>
  <MMClips>2</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74" baseType="lpstr">
      <vt:lpstr>Arial</vt:lpstr>
      <vt:lpstr>Calibri</vt:lpstr>
      <vt:lpstr>Cambria Math</vt:lpstr>
      <vt:lpstr>Consolas</vt:lpstr>
      <vt:lpstr>Courier New</vt:lpstr>
      <vt:lpstr>Gill Sans Light</vt:lpstr>
      <vt:lpstr>Helvetica Neue Light</vt:lpstr>
      <vt:lpstr>Source Sans Pro</vt:lpstr>
      <vt:lpstr>Source Sans Pro Light</vt:lpstr>
      <vt:lpstr>Symbol</vt:lpstr>
      <vt:lpstr>Times New Roman</vt:lpstr>
      <vt:lpstr>RMG PAH</vt:lpstr>
      <vt:lpstr>Equation</vt:lpstr>
      <vt:lpstr>ChemSketch</vt:lpstr>
      <vt:lpstr>RMG &amp; RMG-Cat Workshop</vt:lpstr>
      <vt:lpstr>PowerPoint Presentation</vt:lpstr>
      <vt:lpstr>Workshop agenda</vt:lpstr>
      <vt:lpstr>1. RMG Overview</vt:lpstr>
      <vt:lpstr>PowerPoint Presentation</vt:lpstr>
      <vt:lpstr>Purpose of RMG</vt:lpstr>
      <vt:lpstr>How RMG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Thermo estimator in RMG</vt:lpstr>
      <vt:lpstr>Kinetic estimation using template based reaction scheme</vt:lpstr>
      <vt:lpstr>PowerPoint Presentation</vt:lpstr>
      <vt:lpstr>2. How to run RMG</vt:lpstr>
      <vt:lpstr>Installation Guide</vt:lpstr>
      <vt:lpstr>General procedure for running RMG using binary</vt:lpstr>
      <vt:lpstr>RMG input file format</vt:lpstr>
      <vt:lpstr>Database specification</vt:lpstr>
      <vt:lpstr>Species specification</vt:lpstr>
      <vt:lpstr>Reactor specification: Simple Reactor</vt:lpstr>
      <vt:lpstr>Reactor specification: Liquid Reactor</vt:lpstr>
      <vt:lpstr>Termination criteria for a reactor</vt:lpstr>
      <vt:lpstr>Model and simulator parameters</vt:lpstr>
      <vt:lpstr>RMG input file examples and documentation</vt:lpstr>
      <vt:lpstr>3. RMG demo   Minimal example (ethane pyrolysis)</vt:lpstr>
      <vt:lpstr>PowerPoint Presentation</vt:lpstr>
      <vt:lpstr>3. RMG demo   liquid_phase_constSPC example (octane autoxidation  with a constant oxygen concentration)</vt:lpstr>
      <vt:lpstr>PowerPoint Presentation</vt:lpstr>
      <vt:lpstr>4. RMG hands-on session</vt:lpstr>
      <vt:lpstr>Try RMG exercises</vt:lpstr>
      <vt:lpstr>5. RMG-Cat overview</vt:lpstr>
      <vt:lpstr>Heterogeneous catalysis in RMG</vt:lpstr>
      <vt:lpstr>How does RMG-Cat work? </vt:lpstr>
      <vt:lpstr>Representation of adsorbates</vt:lpstr>
      <vt:lpstr>PowerPoint Presentation</vt:lpstr>
      <vt:lpstr>Thermochemistry of Adsorbates</vt:lpstr>
      <vt:lpstr>Estimate binding energies on other metals</vt:lpstr>
      <vt:lpstr>Linear scaling relations</vt:lpstr>
      <vt:lpstr>Change in binding energy scales with bond order</vt:lpstr>
      <vt:lpstr>Change in binding energy scales with bond order</vt:lpstr>
      <vt:lpstr>If it is not in the database?</vt:lpstr>
      <vt:lpstr>Why Platinum?</vt:lpstr>
      <vt:lpstr>Surface reaction families – how it started</vt:lpstr>
      <vt:lpstr>Surface reaction families – how it’s going</vt:lpstr>
      <vt:lpstr>As with thermo, RMG first looks for rate coefficients in a database:</vt:lpstr>
      <vt:lpstr>Surface reaction rates</vt:lpstr>
      <vt:lpstr>Reactors</vt:lpstr>
      <vt:lpstr>6. RMG-Cat demo &amp; hands-on session</vt:lpstr>
      <vt:lpstr>Exercise 4: CO2 hydrogenation on Ni(111)</vt:lpstr>
      <vt:lpstr>Exercise 5: Oxidation of exhaust gas emissions</vt:lpstr>
      <vt:lpstr>7. Concluding remarks</vt:lpstr>
      <vt:lpstr>RMG: A summary</vt:lpstr>
      <vt:lpstr>What have I learned today?</vt:lpstr>
      <vt:lpstr>Further information on RMG</vt:lpstr>
      <vt:lpstr>RMG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Green_Group_Servers</dc:title>
  <dc:creator>Mark Payne</dc:creator>
  <cp:lastModifiedBy>Yunsie Chung</cp:lastModifiedBy>
  <cp:revision>569</cp:revision>
  <dcterms:created xsi:type="dcterms:W3CDTF">2019-01-10T21:07:45Z</dcterms:created>
  <dcterms:modified xsi:type="dcterms:W3CDTF">2022-08-16T21:25:35Z</dcterms:modified>
</cp:coreProperties>
</file>